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notesSlides/notesSlide4.xml" ContentType="application/vnd.openxmlformats-officedocument.presentationml.notesSlide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73" r:id="rId2"/>
    <p:sldId id="384" r:id="rId3"/>
    <p:sldId id="405" r:id="rId4"/>
    <p:sldId id="406" r:id="rId5"/>
    <p:sldId id="348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4" r:id="rId23"/>
    <p:sldId id="425" r:id="rId24"/>
    <p:sldId id="426" r:id="rId25"/>
    <p:sldId id="423" r:id="rId26"/>
    <p:sldId id="461" r:id="rId27"/>
    <p:sldId id="463" r:id="rId28"/>
    <p:sldId id="462" r:id="rId29"/>
    <p:sldId id="457" r:id="rId30"/>
    <p:sldId id="404" r:id="rId31"/>
    <p:sldId id="437" r:id="rId32"/>
    <p:sldId id="439" r:id="rId33"/>
    <p:sldId id="440" r:id="rId34"/>
    <p:sldId id="427" r:id="rId35"/>
    <p:sldId id="428" r:id="rId36"/>
    <p:sldId id="430" r:id="rId37"/>
    <p:sldId id="429" r:id="rId38"/>
    <p:sldId id="432" r:id="rId39"/>
    <p:sldId id="431" r:id="rId40"/>
    <p:sldId id="433" r:id="rId41"/>
    <p:sldId id="434" r:id="rId42"/>
    <p:sldId id="458" r:id="rId43"/>
    <p:sldId id="435" r:id="rId44"/>
    <p:sldId id="436" r:id="rId45"/>
    <p:sldId id="460" r:id="rId46"/>
    <p:sldId id="373" r:id="rId47"/>
    <p:sldId id="441" r:id="rId48"/>
    <p:sldId id="450" r:id="rId49"/>
    <p:sldId id="442" r:id="rId50"/>
    <p:sldId id="451" r:id="rId51"/>
    <p:sldId id="443" r:id="rId52"/>
    <p:sldId id="444" r:id="rId53"/>
    <p:sldId id="445" r:id="rId54"/>
    <p:sldId id="446" r:id="rId55"/>
    <p:sldId id="452" r:id="rId56"/>
    <p:sldId id="448" r:id="rId57"/>
    <p:sldId id="453" r:id="rId58"/>
    <p:sldId id="449" r:id="rId59"/>
    <p:sldId id="447" r:id="rId60"/>
    <p:sldId id="290" r:id="rId61"/>
    <p:sldId id="459" r:id="rId62"/>
    <p:sldId id="454" r:id="rId63"/>
    <p:sldId id="455" r:id="rId64"/>
    <p:sldId id="456" r:id="rId65"/>
    <p:sldId id="327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Intro" id="{EE8FD0CF-A25F-A540-8B94-CDB611F048E6}">
          <p14:sldIdLst>
            <p14:sldId id="384"/>
            <p14:sldId id="405"/>
            <p14:sldId id="406"/>
          </p14:sldIdLst>
        </p14:section>
        <p14:section name="MSA" id="{D9EBD24D-C993-DF4D-8056-9B6F3711C244}">
          <p14:sldIdLst>
            <p14:sldId id="348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4"/>
            <p14:sldId id="425"/>
            <p14:sldId id="426"/>
            <p14:sldId id="423"/>
            <p14:sldId id="461"/>
            <p14:sldId id="463"/>
            <p14:sldId id="462"/>
            <p14:sldId id="457"/>
          </p14:sldIdLst>
        </p14:section>
        <p14:section name="Structural homology" id="{F77715A2-7F68-1943-9841-CEFF63F5B99D}">
          <p14:sldIdLst>
            <p14:sldId id="404"/>
            <p14:sldId id="437"/>
            <p14:sldId id="439"/>
            <p14:sldId id="440"/>
            <p14:sldId id="427"/>
            <p14:sldId id="428"/>
            <p14:sldId id="430"/>
            <p14:sldId id="429"/>
            <p14:sldId id="432"/>
            <p14:sldId id="431"/>
            <p14:sldId id="433"/>
            <p14:sldId id="434"/>
            <p14:sldId id="458"/>
            <p14:sldId id="435"/>
            <p14:sldId id="436"/>
            <p14:sldId id="460"/>
          </p14:sldIdLst>
        </p14:section>
        <p14:section name="Deep learning" id="{13B8AA30-F402-0145-A21E-655676AEB9A9}">
          <p14:sldIdLst>
            <p14:sldId id="373"/>
            <p14:sldId id="441"/>
            <p14:sldId id="450"/>
            <p14:sldId id="442"/>
            <p14:sldId id="451"/>
            <p14:sldId id="443"/>
            <p14:sldId id="444"/>
            <p14:sldId id="445"/>
            <p14:sldId id="446"/>
            <p14:sldId id="452"/>
            <p14:sldId id="448"/>
            <p14:sldId id="453"/>
            <p14:sldId id="449"/>
            <p14:sldId id="447"/>
          </p14:sldIdLst>
        </p14:section>
        <p14:section name="Applications" id="{3AE20213-979D-1044-91EC-DAFDA7639516}">
          <p14:sldIdLst>
            <p14:sldId id="290"/>
            <p14:sldId id="459"/>
            <p14:sldId id="454"/>
            <p14:sldId id="455"/>
            <p14:sldId id="456"/>
          </p14:sldIdLst>
        </p14:section>
        <p14:section name="Wrap-up" id="{80891B87-8133-D248-8604-8B3622D470A1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4C93"/>
    <a:srgbClr val="1982C4"/>
    <a:srgbClr val="8AC926"/>
    <a:srgbClr val="FFCA3A"/>
    <a:srgbClr val="FF924C"/>
    <a:srgbClr val="FF595E"/>
    <a:srgbClr val="03045E"/>
    <a:srgbClr val="023E8A"/>
    <a:srgbClr val="0077B6"/>
    <a:srgbClr val="009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997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216" y="2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1D75-6DAC-5E43-82AA-FB81D98FBCB4}" type="datetimeFigureOut">
              <a:rPr lang="pl-PL" smtClean="0"/>
              <a:t>30.10.2025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846A2-1F19-E849-9A65-5F64EFB76B4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708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BA07F-32BD-62D7-AAB8-4475D5301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0B56EF80-4F5B-EECA-DCD3-96A2896F1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1DB47A5-FB9A-02F1-0FF9-D4E6C8302B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AA4DDDB-DC10-18B1-614B-E90905124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103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93379-80B8-5B26-FB3B-B1836FCDC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44F9F1E-ABD3-3F8A-FE4F-1AB3ED114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64AEB45-2DC7-051B-E2FD-E6E2D0F0B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888729-D80A-635C-3907-97975F599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314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56C1D-2866-47AC-CE75-D6CB4469F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7D52EB9E-EAB4-5735-FA8C-71A9CD106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1BA941D-ACE6-8A3D-1B25-58DD7678D2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18A05A5-20D2-9565-11E4-98CA286E6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6401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8924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9.xml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1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2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2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27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2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17" Type="http://schemas.openxmlformats.org/officeDocument/2006/relationships/image" Target="../media/image32.png"/><Relationship Id="rId2" Type="http://schemas.openxmlformats.org/officeDocument/2006/relationships/customXml" Target="../ink/ink3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34.xml"/><Relationship Id="rId16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customXml" Target="../ink/ink3.xml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17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4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4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3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7.png"/><Relationship Id="rId3" Type="http://schemas.openxmlformats.org/officeDocument/2006/relationships/image" Target="../media/image8.svg"/><Relationship Id="rId21" Type="http://schemas.openxmlformats.org/officeDocument/2006/relationships/image" Target="../media/image14.svg"/><Relationship Id="rId17" Type="http://schemas.openxmlformats.org/officeDocument/2006/relationships/image" Target="../media/image10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5" Type="http://schemas.openxmlformats.org/officeDocument/2006/relationships/image" Target="../media/image19.svg"/><Relationship Id="rId15" Type="http://schemas.openxmlformats.org/officeDocument/2006/relationships/image" Target="../media/image53.png"/><Relationship Id="rId23" Type="http://schemas.openxmlformats.org/officeDocument/2006/relationships/image" Target="../media/image16.svg"/><Relationship Id="rId19" Type="http://schemas.openxmlformats.org/officeDocument/2006/relationships/image" Target="../media/image38.svg"/><Relationship Id="rId4" Type="http://schemas.openxmlformats.org/officeDocument/2006/relationships/image" Target="../media/image18.png"/><Relationship Id="rId2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6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14.svg"/><Relationship Id="rId3" Type="http://schemas.openxmlformats.org/officeDocument/2006/relationships/image" Target="../media/image7.png"/><Relationship Id="rId7" Type="http://schemas.openxmlformats.org/officeDocument/2006/relationships/customXml" Target="../ink/ink47.xml"/><Relationship Id="rId12" Type="http://schemas.openxmlformats.org/officeDocument/2006/relationships/image" Target="../media/image1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38.svg"/><Relationship Id="rId5" Type="http://schemas.openxmlformats.org/officeDocument/2006/relationships/image" Target="../media/image18.png"/><Relationship Id="rId15" Type="http://schemas.openxmlformats.org/officeDocument/2006/relationships/image" Target="../media/image16.svg"/><Relationship Id="rId10" Type="http://schemas.openxmlformats.org/officeDocument/2006/relationships/image" Target="../media/image10.svg"/><Relationship Id="rId4" Type="http://schemas.openxmlformats.org/officeDocument/2006/relationships/image" Target="../media/image8.svg"/><Relationship Id="rId9" Type="http://schemas.openxmlformats.org/officeDocument/2006/relationships/image" Target="../media/image9.png"/><Relationship Id="rId1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svg"/><Relationship Id="rId7" Type="http://schemas.openxmlformats.org/officeDocument/2006/relationships/image" Target="../media/image8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customXml" Target="../ink/ink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21.svg"/><Relationship Id="rId10" Type="http://schemas.openxmlformats.org/officeDocument/2006/relationships/image" Target="../media/image9.png"/><Relationship Id="rId9" Type="http://schemas.openxmlformats.org/officeDocument/2006/relationships/image" Target="../media/image19.svg"/><Relationship Id="rId1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5" Type="http://schemas.openxmlformats.org/officeDocument/2006/relationships/image" Target="../media/image40.jpe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5" Type="http://schemas.openxmlformats.org/officeDocument/2006/relationships/image" Target="../media/image41.pn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5" Type="http://schemas.openxmlformats.org/officeDocument/2006/relationships/hyperlink" Target="https://github.com/sokrypton/ColabFold" TargetMode="External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5" Type="http://schemas.openxmlformats.org/officeDocument/2006/relationships/image" Target="../media/image44.jpe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370.png"/><Relationship Id="rId12" Type="http://schemas.openxmlformats.org/officeDocument/2006/relationships/image" Target="../media/image14.svg"/><Relationship Id="rId2" Type="http://schemas.openxmlformats.org/officeDocument/2006/relationships/image" Target="../media/image7.png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11" Type="http://schemas.openxmlformats.org/officeDocument/2006/relationships/image" Target="../media/image13.png"/><Relationship Id="rId5" Type="http://schemas.openxmlformats.org/officeDocument/2006/relationships/image" Target="../media/image19.svg"/><Relationship Id="rId15" Type="http://schemas.openxmlformats.org/officeDocument/2006/relationships/image" Target="../media/image45.jpeg"/><Relationship Id="rId10" Type="http://schemas.openxmlformats.org/officeDocument/2006/relationships/image" Target="../media/image38.svg"/><Relationship Id="rId4" Type="http://schemas.openxmlformats.org/officeDocument/2006/relationships/image" Target="../media/image18.png"/><Relationship Id="rId9" Type="http://schemas.openxmlformats.org/officeDocument/2006/relationships/image" Target="../media/image10.sv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4.svg"/><Relationship Id="rId3" Type="http://schemas.openxmlformats.org/officeDocument/2006/relationships/image" Target="../media/image350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59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48.svg"/><Relationship Id="rId1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4.svg"/><Relationship Id="rId3" Type="http://schemas.openxmlformats.org/officeDocument/2006/relationships/image" Target="../media/image370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60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48.svg"/><Relationship Id="rId14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4.svg"/><Relationship Id="rId3" Type="http://schemas.openxmlformats.org/officeDocument/2006/relationships/image" Target="../media/image370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61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48.svg"/><Relationship Id="rId14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4.svg"/><Relationship Id="rId3" Type="http://schemas.openxmlformats.org/officeDocument/2006/relationships/image" Target="../media/image370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62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48.svg"/><Relationship Id="rId1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14.svg"/><Relationship Id="rId3" Type="http://schemas.openxmlformats.org/officeDocument/2006/relationships/image" Target="../media/image370.png"/><Relationship Id="rId7" Type="http://schemas.openxmlformats.org/officeDocument/2006/relationships/image" Target="../media/image19.svg"/><Relationship Id="rId12" Type="http://schemas.openxmlformats.org/officeDocument/2006/relationships/image" Target="../media/image13.png"/><Relationship Id="rId2" Type="http://schemas.openxmlformats.org/officeDocument/2006/relationships/customXml" Target="../ink/ink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48.svg"/><Relationship Id="rId14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svg"/><Relationship Id="rId18" Type="http://schemas.openxmlformats.org/officeDocument/2006/relationships/image" Target="../media/image15.png"/><Relationship Id="rId26" Type="http://schemas.openxmlformats.org/officeDocument/2006/relationships/image" Target="../media/image62.png"/><Relationship Id="rId3" Type="http://schemas.openxmlformats.org/officeDocument/2006/relationships/image" Target="../media/image54.png"/><Relationship Id="rId21" Type="http://schemas.openxmlformats.org/officeDocument/2006/relationships/image" Target="../media/image10.svg"/><Relationship Id="rId12" Type="http://schemas.openxmlformats.org/officeDocument/2006/relationships/image" Target="../media/image56.png"/><Relationship Id="rId17" Type="http://schemas.openxmlformats.org/officeDocument/2006/relationships/image" Target="../media/image14.svg"/><Relationship Id="rId25" Type="http://schemas.openxmlformats.org/officeDocument/2006/relationships/image" Target="../media/image6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3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9.svg"/><Relationship Id="rId24" Type="http://schemas.openxmlformats.org/officeDocument/2006/relationships/image" Target="../media/image60.png"/><Relationship Id="rId5" Type="http://schemas.openxmlformats.org/officeDocument/2006/relationships/customXml" Target="../ink/ink64.xml"/><Relationship Id="rId15" Type="http://schemas.openxmlformats.org/officeDocument/2006/relationships/image" Target="../media/image12.svg"/><Relationship Id="rId23" Type="http://schemas.openxmlformats.org/officeDocument/2006/relationships/image" Target="../media/image59.svg"/><Relationship Id="rId10" Type="http://schemas.openxmlformats.org/officeDocument/2006/relationships/image" Target="../media/image18.png"/><Relationship Id="rId19" Type="http://schemas.openxmlformats.org/officeDocument/2006/relationships/image" Target="../media/image16.svg"/><Relationship Id="rId4" Type="http://schemas.openxmlformats.org/officeDocument/2006/relationships/image" Target="../media/image55.svg"/><Relationship Id="rId9" Type="http://schemas.openxmlformats.org/officeDocument/2006/relationships/image" Target="../media/image350.png"/><Relationship Id="rId14" Type="http://schemas.openxmlformats.org/officeDocument/2006/relationships/image" Target="../media/image11.png"/><Relationship Id="rId22" Type="http://schemas.openxmlformats.org/officeDocument/2006/relationships/image" Target="../media/image58.png"/><Relationship Id="rId27" Type="http://schemas.openxmlformats.org/officeDocument/2006/relationships/image" Target="../media/image6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customXml" Target="../ink/ink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Wideo 2" title="Technicolor świec kropki">
            <a:hlinkClick r:id="" action="ppaction://media"/>
            <a:extLst>
              <a:ext uri="{FF2B5EF4-FFF2-40B4-BE49-F238E27FC236}">
                <a16:creationId xmlns:a16="http://schemas.microsoft.com/office/drawing/2014/main" id="{7713481C-975E-CDD6-5FFA-E3B35BFA7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3628"/>
            <a:ext cx="12192000" cy="885372"/>
          </a:xfrm>
          <a:ln>
            <a:noFill/>
          </a:ln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    MSA and </a:t>
            </a:r>
            <a:r>
              <a:rPr lang="pl-PL" dirty="0" err="1">
                <a:solidFill>
                  <a:schemeClr val="bg1"/>
                </a:solidFill>
              </a:rPr>
              <a:t>Structural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homology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3F3EA16B-9990-78A3-953F-CAC6BF6DF4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959112 w 12192000"/>
              <a:gd name="connsiteY0" fmla="*/ 2543628 h 6858000"/>
              <a:gd name="connsiteX1" fmla="*/ 1811547 w 12192000"/>
              <a:gd name="connsiteY1" fmla="*/ 2691193 h 6858000"/>
              <a:gd name="connsiteX2" fmla="*/ 1811547 w 12192000"/>
              <a:gd name="connsiteY2" fmla="*/ 3281435 h 6858000"/>
              <a:gd name="connsiteX3" fmla="*/ 1959112 w 12192000"/>
              <a:gd name="connsiteY3" fmla="*/ 3429000 h 6858000"/>
              <a:gd name="connsiteX4" fmla="*/ 9859077 w 12192000"/>
              <a:gd name="connsiteY4" fmla="*/ 3429000 h 6858000"/>
              <a:gd name="connsiteX5" fmla="*/ 10006642 w 12192000"/>
              <a:gd name="connsiteY5" fmla="*/ 3281435 h 6858000"/>
              <a:gd name="connsiteX6" fmla="*/ 10006642 w 12192000"/>
              <a:gd name="connsiteY6" fmla="*/ 2691193 h 6858000"/>
              <a:gd name="connsiteX7" fmla="*/ 9859077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959112" y="2543628"/>
                </a:moveTo>
                <a:cubicBezTo>
                  <a:pt x="1877614" y="2543628"/>
                  <a:pt x="1811547" y="2609695"/>
                  <a:pt x="1811547" y="2691193"/>
                </a:cubicBezTo>
                <a:lnTo>
                  <a:pt x="1811547" y="3281435"/>
                </a:lnTo>
                <a:cubicBezTo>
                  <a:pt x="1811547" y="3362933"/>
                  <a:pt x="1877614" y="3429000"/>
                  <a:pt x="1959112" y="3429000"/>
                </a:cubicBezTo>
                <a:lnTo>
                  <a:pt x="9859077" y="3429000"/>
                </a:lnTo>
                <a:cubicBezTo>
                  <a:pt x="9940575" y="3429000"/>
                  <a:pt x="10006642" y="3362933"/>
                  <a:pt x="10006642" y="3281435"/>
                </a:cubicBezTo>
                <a:lnTo>
                  <a:pt x="10006642" y="2691193"/>
                </a:lnTo>
                <a:cubicBezTo>
                  <a:pt x="10006642" y="2609695"/>
                  <a:pt x="9940575" y="2543628"/>
                  <a:pt x="9859077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pic>
        <p:nvPicPr>
          <p:cNvPr id="5" name="Grafika 4" descr="Liczydło z wypełnieniem pełnym">
            <a:extLst>
              <a:ext uri="{FF2B5EF4-FFF2-40B4-BE49-F238E27FC236}">
                <a16:creationId xmlns:a16="http://schemas.microsoft.com/office/drawing/2014/main" id="{C15D8113-9610-3A0C-CB21-7E9EC6C974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4076" y="2638246"/>
            <a:ext cx="790754" cy="7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26DDD6-23F3-99E5-5835-B90E37C36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7DA5C45-EAC8-619E-4239-A6492F5F7CA2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3B8FC94-A21C-2170-4F08-F99CCF6C6FB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Iterative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algorithms</a:t>
            </a:r>
            <a:r>
              <a:rPr lang="pl-PL" cap="small" spc="300" dirty="0">
                <a:latin typeface="Cambria" panose="02040503050406030204" pitchFamily="18" charset="0"/>
              </a:rPr>
              <a:t> - MUSCLE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E486003-4912-EC11-E38F-47A0181C37B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E486003-4912-EC11-E38F-47A0181C37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98005D1-209A-FEA6-72A6-921CB38AD32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5401949-D9AC-6397-501B-8313AAE26F5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6A4A81F-874F-D020-D5AA-A74335EFF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483F994-83C2-B65B-5B8E-581CA55F221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DDA1D97-6A2C-E220-61D9-4CF96AECE71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ED592BF-6431-AD54-9F6A-6802E0AC7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C17F9EB-114F-DD1D-DF27-7DC7B635D5B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DF8C643-63CD-25DC-2F2B-906288DBAF0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6116920A-38E8-7EE6-CAC6-6BFB6043E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7A81069A-A69B-7268-36FD-C86CAF67C2FD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704141C0-613C-1AFB-5840-0E8100BA7B28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0EE5279E-4C97-1F75-1A91-9377B0301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42DFA80A-21A0-5C44-5A07-9B7EBF777778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1E6E879D-A37B-05A9-1B24-61BCF683ED18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96A9347E-6D5B-EA8B-86C6-A14580528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4E639F0-3691-F76B-0445-F511D483D489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8A00274B-509C-F194-176B-DAB5ED969198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150F341F-B910-D523-BF6A-4F9FC8521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43FC0D8D-8AAE-9BAF-BEF4-7701E7DCB121}"/>
              </a:ext>
            </a:extLst>
          </p:cNvPr>
          <p:cNvSpPr/>
          <p:nvPr/>
        </p:nvSpPr>
        <p:spPr>
          <a:xfrm>
            <a:off x="1800551" y="1450610"/>
            <a:ext cx="5010798" cy="116386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Refines alignment through multiple iterations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E0F26E73-86EE-6189-4EB7-E72D4BC1CC8D}"/>
              </a:ext>
            </a:extLst>
          </p:cNvPr>
          <p:cNvSpPr/>
          <p:nvPr/>
        </p:nvSpPr>
        <p:spPr>
          <a:xfrm>
            <a:off x="1800551" y="3103334"/>
            <a:ext cx="5010798" cy="116386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Faster and more accurate than early tools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C4A7A583-B784-B584-A359-15D37105211F}"/>
              </a:ext>
            </a:extLst>
          </p:cNvPr>
          <p:cNvSpPr/>
          <p:nvPr/>
        </p:nvSpPr>
        <p:spPr>
          <a:xfrm>
            <a:off x="1794331" y="4756059"/>
            <a:ext cx="5010798" cy="116386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Combines global and local refinement strategies</a:t>
            </a:r>
          </a:p>
        </p:txBody>
      </p:sp>
      <p:pic>
        <p:nvPicPr>
          <p:cNvPr id="13" name="Picture 2" descr="A flowchart depicting the steps the MUSCLE algorithm takes in order to produce an alignment.">
            <a:extLst>
              <a:ext uri="{FF2B5EF4-FFF2-40B4-BE49-F238E27FC236}">
                <a16:creationId xmlns:a16="http://schemas.microsoft.com/office/drawing/2014/main" id="{78E15549-E4B8-6540-A5EA-2C282898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37" y="1258658"/>
            <a:ext cx="4356644" cy="542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63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D0F8E7-9F4A-13D5-4491-451B0A2C2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3E3DBEF-28A6-32D7-5ACD-90EF0421B33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477D0764-4C7A-8ACE-BD91-34C5842A0FA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Consistency-based</a:t>
            </a:r>
            <a:r>
              <a:rPr lang="pl-PL" cap="small" spc="300" dirty="0">
                <a:latin typeface="Cambria" panose="02040503050406030204" pitchFamily="18" charset="0"/>
              </a:rPr>
              <a:t> T-</a:t>
            </a:r>
            <a:r>
              <a:rPr lang="pl-PL" cap="small" spc="300" dirty="0" err="1">
                <a:latin typeface="Cambria" panose="02040503050406030204" pitchFamily="18" charset="0"/>
              </a:rPr>
              <a:t>Coffee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ED3F19D-BF27-AB62-78D9-6436E6F5FD1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ED3F19D-BF27-AB62-78D9-6436E6F5FD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0EDC684-DCA0-670D-B2A6-7F2C730B971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8ABE90A-BCB1-B5BA-7D23-C7C01EA2724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83F0916-D61C-139C-7B6C-3DF7E370B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77AB7C4-79E6-65CB-8573-2FF0F3FD8BC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B505419-751C-08EC-5A52-54D810DAE28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74550A1-2865-8B94-ABEC-2B2DB95D9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8FC3698-C587-091C-42A1-40D85B67E2D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A973AB5-5AD6-77A7-2D21-485CE8C3E80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56E75343-A891-4D30-F976-F3BF07CC5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D37842A0-99F3-A6E4-7228-E905B1C10DED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AEB6168-5759-0461-DF54-D57CEC9D12C1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4671903E-0C06-8A65-CD68-8A38ED0E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7FE33F56-3C06-82E8-13BE-0AC99C0EE9E5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0202654D-365B-4A6A-567E-90932787A6E0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E7D6CE9B-31DA-0914-9922-72BBA83F6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E9CF45F3-8506-C511-B837-4E296354DB6C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A391E2D1-51CA-F60B-3E67-DE6CA5D2BD5C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5647E6B4-511F-7E4D-47C8-590BCD03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3885EE53-A791-9C8A-3D14-92EAD4CCBFC1}"/>
              </a:ext>
            </a:extLst>
          </p:cNvPr>
          <p:cNvSpPr/>
          <p:nvPr/>
        </p:nvSpPr>
        <p:spPr>
          <a:xfrm>
            <a:off x="2062065" y="1487662"/>
            <a:ext cx="8780105" cy="114300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☕ Combines results from multiple pairwise alignments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2609F5A9-3A5E-27BD-BD0D-922503A8C3EB}"/>
              </a:ext>
            </a:extLst>
          </p:cNvPr>
          <p:cNvSpPr/>
          <p:nvPr/>
        </p:nvSpPr>
        <p:spPr>
          <a:xfrm>
            <a:off x="2062065" y="3189485"/>
            <a:ext cx="8780105" cy="114300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Improves consistency between sequences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D5C84992-B329-889B-955A-98985D824C6B}"/>
              </a:ext>
            </a:extLst>
          </p:cNvPr>
          <p:cNvSpPr/>
          <p:nvPr/>
        </p:nvSpPr>
        <p:spPr>
          <a:xfrm>
            <a:off x="2062065" y="4891307"/>
            <a:ext cx="8780105" cy="114300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Often used for high-accuracy small MSAs</a:t>
            </a:r>
          </a:p>
        </p:txBody>
      </p:sp>
    </p:spTree>
    <p:extLst>
      <p:ext uri="{BB962C8B-B14F-4D97-AF65-F5344CB8AC3E}">
        <p14:creationId xmlns:p14="http://schemas.microsoft.com/office/powerpoint/2010/main" val="135789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2DB08-24F5-2512-46F2-AC69EAB9D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5A98031-30AE-202D-6874-0E9557FF6EFE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2FF5FBCA-AEA1-E37E-F5A0-4EDB0A7B7E2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Classical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algorithms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3F4A04F-7A94-E044-D7F0-5F4887992D6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3F4A04F-7A94-E044-D7F0-5F4887992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D1EBAFF-6E5F-F3C8-1AB9-BB18BF0CEDF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50C4D1F-6FA1-A99D-E974-36A78088220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45E8DB8-A5EE-EB73-7E78-567E5470C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D04951B-EC23-E879-C0BE-07A04FCDE78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90C6212-F9C7-22AD-18DC-D4B0C71C7FA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CE62532-3F09-DC1E-A9E8-10A27AAAD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FAEBFA2-5786-BD2B-126E-4E414348FF19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E82D1C8-149F-AA5D-EF67-B592216B8D4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2B1BAA97-6F57-76EA-5C71-EE8550632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D8B505F7-29EC-E3B6-2D25-F9C89A9891F1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C52007BC-5424-E882-21B3-7B3F4ED56EBB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458B713B-8331-87BD-D960-B30D995B4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A25A26E-25F3-3C57-ACD3-E41024B8EFDF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F9E17E10-FEA3-78E3-4875-7A9B19064D69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7A1B8569-8F47-12C9-3F98-68F4DE4A5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1C671A5-44E6-0EFB-050A-3084250EBC67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38FCD641-7698-E04E-53B5-B3F0A95DB1B1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0856436F-615D-52BE-5D91-7737004B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9" name="Prostokąt zaokrąglony 8">
            <a:extLst>
              <a:ext uri="{FF2B5EF4-FFF2-40B4-BE49-F238E27FC236}">
                <a16:creationId xmlns:a16="http://schemas.microsoft.com/office/drawing/2014/main" id="{4BC2CFE7-D39C-66F7-2A5F-D6126878FC52}"/>
              </a:ext>
            </a:extLst>
          </p:cNvPr>
          <p:cNvSpPr/>
          <p:nvPr/>
        </p:nvSpPr>
        <p:spPr>
          <a:xfrm>
            <a:off x="1743499" y="1144644"/>
            <a:ext cx="9901105" cy="5644154"/>
          </a:xfrm>
          <a:prstGeom prst="roundRect">
            <a:avLst>
              <a:gd name="adj" fmla="val 2827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A95FB30C-689C-C845-DA6C-695AB80346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81846"/>
              </p:ext>
            </p:extLst>
          </p:nvPr>
        </p:nvGraphicFramePr>
        <p:xfrm>
          <a:off x="1844068" y="1257742"/>
          <a:ext cx="10087216" cy="5474885"/>
        </p:xfrm>
        <a:graphic>
          <a:graphicData uri="http://schemas.openxmlformats.org/drawingml/2006/table">
            <a:tbl>
              <a:tblPr/>
              <a:tblGrid>
                <a:gridCol w="1526360">
                  <a:extLst>
                    <a:ext uri="{9D8B030D-6E8A-4147-A177-3AD203B41FA5}">
                      <a16:colId xmlns:a16="http://schemas.microsoft.com/office/drawing/2014/main" val="2637498300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4063477704"/>
                    </a:ext>
                  </a:extLst>
                </a:gridCol>
                <a:gridCol w="3023118">
                  <a:extLst>
                    <a:ext uri="{9D8B030D-6E8A-4147-A177-3AD203B41FA5}">
                      <a16:colId xmlns:a16="http://schemas.microsoft.com/office/drawing/2014/main" val="2729370165"/>
                    </a:ext>
                  </a:extLst>
                </a:gridCol>
                <a:gridCol w="3130440">
                  <a:extLst>
                    <a:ext uri="{9D8B030D-6E8A-4147-A177-3AD203B41FA5}">
                      <a16:colId xmlns:a16="http://schemas.microsoft.com/office/drawing/2014/main" val="230320053"/>
                    </a:ext>
                  </a:extLst>
                </a:gridCol>
              </a:tblGrid>
              <a:tr h="30173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 dirty="0" err="1"/>
                        <a:t>Feature</a:t>
                      </a:r>
                      <a:endParaRPr lang="pl-PL" sz="1900" b="1" dirty="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 dirty="0" err="1"/>
                        <a:t>Clustal</a:t>
                      </a:r>
                      <a:r>
                        <a:rPr lang="pl-PL" sz="1900" b="1" dirty="0"/>
                        <a:t> 🧩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 dirty="0"/>
                        <a:t>MUSCLE 🔄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 dirty="0"/>
                        <a:t>T-</a:t>
                      </a:r>
                      <a:r>
                        <a:rPr lang="pl-PL" sz="1900" b="1" dirty="0" err="1"/>
                        <a:t>Coffee</a:t>
                      </a:r>
                      <a:r>
                        <a:rPr lang="pl-PL" sz="1900" b="1" dirty="0"/>
                        <a:t> 📚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001950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/>
                        <a:t>Approach</a:t>
                      </a:r>
                      <a:endParaRPr lang="pl-PL" sz="19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🔗 Progressive alignment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🔗 + 🔄 Iterative refinement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🔗 + 📚 Consistency-based scoring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807451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/>
                        <a:t>Distance Estimation</a:t>
                      </a:r>
                      <a:endParaRPr lang="pl-PL" sz="19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dirty="0"/>
                        <a:t>📊 </a:t>
                      </a:r>
                      <a:r>
                        <a:rPr lang="pl-PL" sz="1900" dirty="0" err="1"/>
                        <a:t>Pairwise</a:t>
                      </a:r>
                      <a:r>
                        <a:rPr lang="pl-PL" sz="1900" dirty="0"/>
                        <a:t> </a:t>
                      </a:r>
                      <a:r>
                        <a:rPr lang="pl-PL" sz="1900" dirty="0" err="1"/>
                        <a:t>alignment</a:t>
                      </a:r>
                      <a:r>
                        <a:rPr lang="pl-PL" sz="1900" dirty="0"/>
                        <a:t> </a:t>
                      </a:r>
                      <a:r>
                        <a:rPr lang="pl-PL" sz="1900" dirty="0" err="1"/>
                        <a:t>scores</a:t>
                      </a:r>
                      <a:endParaRPr lang="pl-PL" sz="1900" dirty="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🔍 k-mer based approximate distances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🧩 Pairwise alignments → library of constraints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365705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/>
                        <a:t>Guide Tree</a:t>
                      </a:r>
                      <a:endParaRPr lang="pl-PL" sz="19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🌳 Built from distance matrix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dirty="0"/>
                        <a:t>🌳 </a:t>
                      </a:r>
                      <a:r>
                        <a:rPr lang="pl-PL" sz="1900" dirty="0" err="1"/>
                        <a:t>Iteratively</a:t>
                      </a:r>
                      <a:r>
                        <a:rPr lang="pl-PL" sz="1900" dirty="0"/>
                        <a:t> </a:t>
                      </a:r>
                      <a:r>
                        <a:rPr lang="pl-PL" sz="1900" dirty="0" err="1"/>
                        <a:t>refined</a:t>
                      </a:r>
                      <a:r>
                        <a:rPr lang="pl-PL" sz="1900" dirty="0"/>
                        <a:t> </a:t>
                      </a:r>
                      <a:r>
                        <a:rPr lang="pl-PL" sz="1900" dirty="0" err="1"/>
                        <a:t>tree</a:t>
                      </a:r>
                      <a:endParaRPr lang="pl-PL" sz="1900" dirty="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🌳 Built using consistency from library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127605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/>
                        <a:t>Refinement</a:t>
                      </a:r>
                      <a:endParaRPr lang="pl-PL" sz="19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❌ None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🔧 Iterative tree realignment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✅ Consistency-based alignment refinement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3757600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/>
                        <a:t>Speed</a:t>
                      </a:r>
                      <a:endParaRPr lang="pl-PL" sz="19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⚡ Fast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⚡ Fast, scalable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🐢 Slower due to library/scoring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392176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/>
                        <a:t>Accuracy</a:t>
                      </a:r>
                      <a:endParaRPr lang="pl-PL" sz="19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👍 Moderate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💪 High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⭐ Very high, especially for divergent sequences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113919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/>
                        <a:t>Best Use Case</a:t>
                      </a:r>
                      <a:endParaRPr lang="pl-PL" sz="190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🏃 Quick alignment of close sequences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🏋️ Large datasets, balanced speed &amp; accuracy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/>
                        <a:t>🎯 High accuracy needed, divergent sequences</a:t>
                      </a:r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687138"/>
                  </a:ext>
                </a:extLst>
              </a:tr>
              <a:tr h="5280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b="1" dirty="0" err="1"/>
                        <a:t>Scoring</a:t>
                      </a:r>
                      <a:endParaRPr lang="pl-PL" sz="1900" dirty="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dirty="0"/>
                        <a:t>📏 </a:t>
                      </a:r>
                      <a:r>
                        <a:rPr lang="pl-PL" sz="1900" dirty="0" err="1"/>
                        <a:t>Pairwise</a:t>
                      </a:r>
                      <a:endParaRPr lang="pl-PL" sz="1900" dirty="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dirty="0"/>
                        <a:t>🧵 Profile-</a:t>
                      </a:r>
                      <a:r>
                        <a:rPr lang="pl-PL" sz="1900" dirty="0" err="1"/>
                        <a:t>based</a:t>
                      </a:r>
                      <a:r>
                        <a:rPr lang="pl-PL" sz="1900" dirty="0"/>
                        <a:t> </a:t>
                      </a:r>
                      <a:r>
                        <a:rPr lang="pl-PL" sz="1900" dirty="0" err="1"/>
                        <a:t>scoring</a:t>
                      </a:r>
                      <a:endParaRPr lang="pl-PL" sz="1900" dirty="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1900" dirty="0"/>
                        <a:t>🧩 </a:t>
                      </a:r>
                      <a:r>
                        <a:rPr lang="pl-PL" sz="1900" dirty="0" err="1"/>
                        <a:t>Consistency-based</a:t>
                      </a:r>
                      <a:endParaRPr lang="pl-PL" sz="1900" dirty="0"/>
                    </a:p>
                  </a:txBody>
                  <a:tcPr marL="75433" marR="75433" marT="37716" marB="37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65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764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94B8E-B0EB-E1E4-B8F4-BE27E5EAC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AD02C38-6EA5-09D6-C33A-6DD39BFA5EC0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D85F9B0C-33E9-B5FE-3227-2802F55DEF7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Classical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algorithms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DDCEAC78-DB24-A716-0636-3694AE18315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DDCEAC78-DB24-A716-0636-3694AE1831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E38E5C80-6BAC-A47A-A2A1-53B35592BAF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D005CBF-507A-C4C8-2F4B-8F46AC0E94B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1986711-FBED-2A00-741D-87D422F8C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B5001BC-8965-AFAE-2C68-6FD3B3A2093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5992C17-33B9-A5C1-58C1-A94CABFE354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86EA4C5-B386-9611-1D07-18C2B0A5F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21A09EF-5C35-0970-3E7E-AE749DA3801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02A0391-AE0A-064B-AC12-05972884C8B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0ACF5A57-0CC7-C9C9-473A-FC52D9577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F5668AF7-9A0C-CBD8-21C2-B37771299663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7353381B-6CD5-E990-F20A-EC61FCF07182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C646720B-AE7E-541C-2ED7-929DE83AF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9D8D2D54-988D-2611-E939-64C030EF3212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8FC2AE20-49DE-52EA-8DCC-C77DD7012FD5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58EFB7B9-C4C6-4A8E-A200-6A5A5BFD9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6D29AADF-5A01-F107-FE6C-4A04A35F8A76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75104755-5CA3-A202-97DB-82BD4312825D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2AD3DE28-815F-1A07-A8D9-7F3C77EE0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180DED2-970D-0B22-C13A-6FCBA16780AF}"/>
              </a:ext>
            </a:extLst>
          </p:cNvPr>
          <p:cNvSpPr/>
          <p:nvPr/>
        </p:nvSpPr>
        <p:spPr>
          <a:xfrm>
            <a:off x="2062065" y="1487662"/>
            <a:ext cx="8780105" cy="114300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b="1" dirty="0"/>
              <a:t>🧩 </a:t>
            </a:r>
            <a:r>
              <a:rPr lang="pl-PL" sz="2800" b="1" dirty="0" err="1"/>
              <a:t>Clustal</a:t>
            </a:r>
            <a:r>
              <a:rPr lang="pl-PL" sz="2800" dirty="0"/>
              <a:t> → </a:t>
            </a:r>
            <a:r>
              <a:rPr lang="pl-PL" sz="2800" dirty="0" err="1"/>
              <a:t>simple</a:t>
            </a:r>
            <a:r>
              <a:rPr lang="pl-PL" sz="2800" dirty="0"/>
              <a:t>, fast, </a:t>
            </a:r>
            <a:r>
              <a:rPr lang="pl-PL" sz="2800" dirty="0" err="1"/>
              <a:t>older</a:t>
            </a:r>
            <a:r>
              <a:rPr lang="pl-PL" sz="2800" dirty="0"/>
              <a:t> </a:t>
            </a:r>
            <a:r>
              <a:rPr lang="pl-PL" sz="2800" dirty="0" err="1"/>
              <a:t>method</a:t>
            </a:r>
            <a:r>
              <a:rPr lang="pl-PL" sz="2800" dirty="0"/>
              <a:t>, </a:t>
            </a:r>
            <a:r>
              <a:rPr lang="pl-PL" sz="2800" dirty="0" err="1"/>
              <a:t>best</a:t>
            </a:r>
            <a:r>
              <a:rPr lang="pl-PL" sz="2800" dirty="0"/>
              <a:t> for </a:t>
            </a:r>
            <a:r>
              <a:rPr lang="pl-PL" sz="2800" dirty="0" err="1"/>
              <a:t>close</a:t>
            </a:r>
            <a:r>
              <a:rPr lang="pl-PL" sz="2800" dirty="0"/>
              <a:t> </a:t>
            </a:r>
            <a:r>
              <a:rPr lang="pl-PL" sz="2800" dirty="0" err="1"/>
              <a:t>sequences</a:t>
            </a:r>
            <a:endParaRPr dirty="0"/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08B16B23-E528-4F36-B595-D5D290704245}"/>
              </a:ext>
            </a:extLst>
          </p:cNvPr>
          <p:cNvSpPr/>
          <p:nvPr/>
        </p:nvSpPr>
        <p:spPr>
          <a:xfrm>
            <a:off x="2062065" y="3189485"/>
            <a:ext cx="8780105" cy="114300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b="1" dirty="0"/>
              <a:t>🔄 MUSCLE</a:t>
            </a:r>
            <a:r>
              <a:rPr lang="pl-PL" sz="2800" dirty="0"/>
              <a:t> → fast, </a:t>
            </a:r>
            <a:r>
              <a:rPr lang="pl-PL" sz="2800" dirty="0" err="1"/>
              <a:t>iterative</a:t>
            </a:r>
            <a:r>
              <a:rPr lang="pl-PL" sz="2800" dirty="0"/>
              <a:t>, </a:t>
            </a:r>
            <a:r>
              <a:rPr lang="pl-PL" sz="2800" dirty="0" err="1"/>
              <a:t>good</a:t>
            </a:r>
            <a:r>
              <a:rPr lang="pl-PL" sz="2800" dirty="0"/>
              <a:t> </a:t>
            </a:r>
            <a:r>
              <a:rPr lang="pl-PL" sz="2800" dirty="0" err="1"/>
              <a:t>balance</a:t>
            </a:r>
            <a:r>
              <a:rPr lang="pl-PL" sz="2800" dirty="0"/>
              <a:t> of </a:t>
            </a:r>
            <a:r>
              <a:rPr lang="pl-PL" sz="2800" dirty="0" err="1"/>
              <a:t>speed</a:t>
            </a:r>
            <a:r>
              <a:rPr lang="pl-PL" sz="2800" dirty="0"/>
              <a:t> and </a:t>
            </a:r>
            <a:r>
              <a:rPr lang="pl-PL" sz="2800" dirty="0" err="1"/>
              <a:t>accuracy</a:t>
            </a:r>
            <a:endParaRPr lang="pl-PL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C6351C18-719A-2927-A1EA-99328A541A9F}"/>
              </a:ext>
            </a:extLst>
          </p:cNvPr>
          <p:cNvSpPr/>
          <p:nvPr/>
        </p:nvSpPr>
        <p:spPr>
          <a:xfrm>
            <a:off x="2062065" y="4891307"/>
            <a:ext cx="8780105" cy="114300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b="1" dirty="0"/>
              <a:t>📚 T-</a:t>
            </a:r>
            <a:r>
              <a:rPr lang="pl-PL" sz="2800" b="1" dirty="0" err="1"/>
              <a:t>Coffee</a:t>
            </a:r>
            <a:r>
              <a:rPr lang="pl-PL" sz="2800" dirty="0"/>
              <a:t> → </a:t>
            </a:r>
            <a:r>
              <a:rPr lang="pl-PL" sz="2800" dirty="0" err="1"/>
              <a:t>slower</a:t>
            </a:r>
            <a:r>
              <a:rPr lang="pl-PL" sz="2800" dirty="0"/>
              <a:t> but </a:t>
            </a:r>
            <a:r>
              <a:rPr lang="pl-PL" sz="2800" dirty="0" err="1"/>
              <a:t>very</a:t>
            </a:r>
            <a:r>
              <a:rPr lang="pl-PL" sz="2800" dirty="0"/>
              <a:t> </a:t>
            </a:r>
            <a:r>
              <a:rPr lang="pl-PL" sz="2800" dirty="0" err="1"/>
              <a:t>accurate</a:t>
            </a:r>
            <a:r>
              <a:rPr lang="pl-PL" sz="2800" dirty="0"/>
              <a:t>, </a:t>
            </a:r>
            <a:r>
              <a:rPr lang="pl-PL" sz="2800" dirty="0" err="1"/>
              <a:t>especially</a:t>
            </a:r>
            <a:r>
              <a:rPr lang="pl-PL" sz="2800" dirty="0"/>
              <a:t> for </a:t>
            </a:r>
            <a:r>
              <a:rPr lang="pl-PL" sz="2800" dirty="0" err="1"/>
              <a:t>divergent</a:t>
            </a:r>
            <a:r>
              <a:rPr lang="pl-PL" sz="2800" dirty="0"/>
              <a:t> </a:t>
            </a:r>
            <a:r>
              <a:rPr lang="pl-PL" sz="2800" dirty="0" err="1"/>
              <a:t>sequences</a:t>
            </a:r>
            <a:r>
              <a:rPr lang="pl-PL" sz="2800" dirty="0"/>
              <a:t>, </a:t>
            </a:r>
            <a:r>
              <a:rPr lang="pl-PL" sz="2800" dirty="0" err="1"/>
              <a:t>using</a:t>
            </a:r>
            <a:r>
              <a:rPr lang="pl-PL" sz="2800" dirty="0"/>
              <a:t> </a:t>
            </a:r>
            <a:r>
              <a:rPr lang="pl-PL" sz="2800" dirty="0" err="1"/>
              <a:t>consistency-based</a:t>
            </a:r>
            <a:r>
              <a:rPr lang="pl-PL" sz="2800" dirty="0"/>
              <a:t> </a:t>
            </a:r>
            <a:r>
              <a:rPr lang="pl-PL" sz="2800" dirty="0" err="1"/>
              <a:t>scoring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91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8FC63F-F3C4-F9E3-6079-69405CAE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5E55E66-91DC-B87C-BE6D-2D73C325DA4F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84AB1F88-5D69-AF2B-7756-AF3613F3CC2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Formats</a:t>
            </a:r>
            <a:r>
              <a:rPr lang="pl-PL" cap="small" spc="300" dirty="0">
                <a:latin typeface="Cambria" panose="02040503050406030204" pitchFamily="18" charset="0"/>
              </a:rPr>
              <a:t> - FASTA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8038A37-000D-4C60-BDBB-EC123996D44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8038A37-000D-4C60-BDBB-EC123996D4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FF79148-D3E2-1946-2A9D-4736BA28382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AB99461-15E9-EA17-9F05-24413CF9BB4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E13C823-9642-E38D-E916-E5BBFE47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08084C9-4BCC-DE32-807F-A9780A62B0E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7A5D68F-5167-75BA-DE2C-FC661B41332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7E57C5D-8E62-F82D-2E82-D3719F48D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0A01417-43FD-0628-E2FF-9B56AE01DE04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7C33BA8-EA7A-C81F-6456-D5ED5AA58CC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6EB3ADA5-B39F-EDDC-9B72-9CE360602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EF8311BA-EB23-ADB4-BB22-3964D9770606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D9EA1F3D-1DAD-2156-0885-AF6E5A4F4C99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95D39A57-432C-7902-97ED-ED843FD7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75286638-A446-50E0-23D0-D5900CDFECBE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73E2CA70-40B5-E51F-A9F9-7CB8594CC3EA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901922F5-723A-BC4D-CC51-C2FA6C2FE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6025443F-2C88-86EB-322B-1813EEBDA7EC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CE447FE3-E905-E066-1CCF-F042A937176B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5B9A2847-1452-589A-76C6-E113474F3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14A0500-9EDD-E595-E70F-FD87CC959029}"/>
              </a:ext>
            </a:extLst>
          </p:cNvPr>
          <p:cNvSpPr/>
          <p:nvPr/>
        </p:nvSpPr>
        <p:spPr>
          <a:xfrm>
            <a:off x="1869982" y="1410756"/>
            <a:ext cx="5706473" cy="127143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📄 Simple text format: header (&gt;) + sequence lines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5FFB9C1D-D07B-BBCD-5C8B-88DF1EE04FF9}"/>
              </a:ext>
            </a:extLst>
          </p:cNvPr>
          <p:cNvSpPr/>
          <p:nvPr/>
        </p:nvSpPr>
        <p:spPr>
          <a:xfrm>
            <a:off x="1869983" y="3274782"/>
            <a:ext cx="5706473" cy="127143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Common for raw and aligned sequences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55A9F1F1-4BB0-E283-9CDD-AAFDE20462E4}"/>
              </a:ext>
            </a:extLst>
          </p:cNvPr>
          <p:cNvSpPr/>
          <p:nvPr/>
        </p:nvSpPr>
        <p:spPr>
          <a:xfrm>
            <a:off x="1869982" y="5138808"/>
            <a:ext cx="5706473" cy="127143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Compatible with most alignment and database tools</a:t>
            </a:r>
          </a:p>
        </p:txBody>
      </p:sp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46F8C6E0-2E8F-0E42-DFF0-634B34796091}"/>
              </a:ext>
            </a:extLst>
          </p:cNvPr>
          <p:cNvSpPr/>
          <p:nvPr/>
        </p:nvSpPr>
        <p:spPr>
          <a:xfrm>
            <a:off x="8438046" y="2454667"/>
            <a:ext cx="2669883" cy="2449798"/>
          </a:xfrm>
          <a:prstGeom prst="roundRect">
            <a:avLst>
              <a:gd name="adj" fmla="val 540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1633AE69-AB3C-ADE9-9AAD-133AF64D00A8}"/>
              </a:ext>
            </a:extLst>
          </p:cNvPr>
          <p:cNvSpPr txBox="1"/>
          <p:nvPr/>
        </p:nvSpPr>
        <p:spPr>
          <a:xfrm>
            <a:off x="8583999" y="2544324"/>
            <a:ext cx="25239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&gt;Seq1</a:t>
            </a:r>
          </a:p>
          <a:p>
            <a:r>
              <a:rPr lang="pl-PL" sz="2400" dirty="0"/>
              <a:t>ATGCTG</a:t>
            </a:r>
          </a:p>
          <a:p>
            <a:r>
              <a:rPr lang="pl-PL" sz="2400" dirty="0"/>
              <a:t>&gt;Seq2</a:t>
            </a:r>
          </a:p>
          <a:p>
            <a:r>
              <a:rPr lang="pl-PL" sz="2400" dirty="0"/>
              <a:t>ATG-TG</a:t>
            </a:r>
          </a:p>
          <a:p>
            <a:r>
              <a:rPr lang="pl-PL" sz="2400" dirty="0"/>
              <a:t>&gt;Seq3</a:t>
            </a:r>
          </a:p>
          <a:p>
            <a:r>
              <a:rPr lang="pl-PL" sz="2400" dirty="0"/>
              <a:t>ATGCCG</a:t>
            </a:r>
          </a:p>
        </p:txBody>
      </p:sp>
    </p:spTree>
    <p:extLst>
      <p:ext uri="{BB962C8B-B14F-4D97-AF65-F5344CB8AC3E}">
        <p14:creationId xmlns:p14="http://schemas.microsoft.com/office/powerpoint/2010/main" val="96024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D7698-BA7B-ABAF-C6DF-E6373279E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466A932-EAC4-791A-0828-7373B7CE15E6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FBA331E-06C5-874E-C1B8-3B7D70D4F93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Formats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Clustal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92E3680-C75E-E8E6-F9B6-F0D0ACB599A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92E3680-C75E-E8E6-F9B6-F0D0ACB599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7C8E1CF8-E5EF-F44C-AFD5-4FC2D619799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694E965-9EB2-21A3-CA73-F776711F4A2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5DABDD5-CB39-2B3B-CBF0-AE16BC6B6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C728394-8D6E-1141-980D-0DFD0CAAB45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DC6475F-D6D9-0F5C-D3C3-08964B54FF3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621914D-7953-199A-0D55-F5E9EACA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A0D36A7-EC5B-EBCB-3E03-2D2DB3FC400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9FC109F-7522-C634-E730-B51AD6708E84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3DB14C56-CC69-1BE9-4219-97432207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8E7576DD-6088-E97B-AE16-BF84B1D70399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545B4265-0FC5-CCFA-8D70-B7B58F6E4916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E77D11F9-6252-223C-B9CC-4A7606FA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3E16A81B-946F-876D-8504-DA700B150048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E24E5946-8672-99E3-9E35-E3B7F7C883D5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52859264-53C6-F10B-43EE-CA049C328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448382D-FCF5-B370-904F-6CB93402E433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E208713E-659E-5161-0D87-45A811F9602E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1E65E9DC-0D21-249B-24B3-B006372B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0DF39314-BB29-8112-ED86-F35BBB93E1AE}"/>
              </a:ext>
            </a:extLst>
          </p:cNvPr>
          <p:cNvSpPr/>
          <p:nvPr/>
        </p:nvSpPr>
        <p:spPr>
          <a:xfrm>
            <a:off x="1869984" y="1323495"/>
            <a:ext cx="5109314" cy="118693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📄 Block-aligned format with alignment markers (*, :, .)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A5CE8BEF-1AE5-288B-8E47-A92A2513A60A}"/>
              </a:ext>
            </a:extLst>
          </p:cNvPr>
          <p:cNvSpPr/>
          <p:nvPr/>
        </p:nvSpPr>
        <p:spPr>
          <a:xfrm>
            <a:off x="1869984" y="3211271"/>
            <a:ext cx="5109314" cy="118693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👀 Human-readable → easy to visualize conservation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4F0F7374-0D6F-96C3-77E9-7D92DD3CE25C}"/>
              </a:ext>
            </a:extLst>
          </p:cNvPr>
          <p:cNvSpPr/>
          <p:nvPr/>
        </p:nvSpPr>
        <p:spPr>
          <a:xfrm>
            <a:off x="1869984" y="5099046"/>
            <a:ext cx="5109314" cy="118693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📘 Used by ClustalW and MUSCLE outputs</a:t>
            </a:r>
          </a:p>
        </p:txBody>
      </p:sp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F0D4E397-168F-59D5-1A9D-813B43152BC4}"/>
              </a:ext>
            </a:extLst>
          </p:cNvPr>
          <p:cNvSpPr/>
          <p:nvPr/>
        </p:nvSpPr>
        <p:spPr>
          <a:xfrm>
            <a:off x="8321578" y="2365010"/>
            <a:ext cx="2669883" cy="2449798"/>
          </a:xfrm>
          <a:prstGeom prst="roundRect">
            <a:avLst>
              <a:gd name="adj" fmla="val 540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AE0EFE53-5E4E-358E-BF7D-8009BD755350}"/>
              </a:ext>
            </a:extLst>
          </p:cNvPr>
          <p:cNvSpPr txBox="1"/>
          <p:nvPr/>
        </p:nvSpPr>
        <p:spPr>
          <a:xfrm>
            <a:off x="8654143" y="2905612"/>
            <a:ext cx="25239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Seq1    ATGCTG</a:t>
            </a:r>
          </a:p>
          <a:p>
            <a:r>
              <a:rPr lang="pl-PL" sz="2400" dirty="0"/>
              <a:t>Seq2    ATG-TG</a:t>
            </a:r>
          </a:p>
          <a:p>
            <a:r>
              <a:rPr lang="pl-PL" sz="2400" dirty="0"/>
              <a:t>Seq3    ATGCCG</a:t>
            </a:r>
          </a:p>
          <a:p>
            <a:r>
              <a:rPr lang="pl-PL" sz="2400" dirty="0"/>
              <a:t>        *** **</a:t>
            </a:r>
          </a:p>
        </p:txBody>
      </p:sp>
    </p:spTree>
    <p:extLst>
      <p:ext uri="{BB962C8B-B14F-4D97-AF65-F5344CB8AC3E}">
        <p14:creationId xmlns:p14="http://schemas.microsoft.com/office/powerpoint/2010/main" val="2396861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EAFB6-DE7B-39B5-D796-1AF4D77BE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919401B-2BDB-C56B-92C8-A6F45A5601B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4C8C1410-5552-2321-13D5-0CB98EB3214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Formats</a:t>
            </a:r>
            <a:r>
              <a:rPr lang="pl-PL" cap="small" spc="300" dirty="0">
                <a:latin typeface="Cambria" panose="02040503050406030204" pitchFamily="18" charset="0"/>
              </a:rPr>
              <a:t> - </a:t>
            </a:r>
            <a:r>
              <a:rPr lang="pl-PL" cap="small" spc="300" dirty="0" err="1">
                <a:latin typeface="Cambria" panose="02040503050406030204" pitchFamily="18" charset="0"/>
              </a:rPr>
              <a:t>Stockholm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E5546E2-B390-8B58-E203-B37B8CB02D1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E5546E2-B390-8B58-E203-B37B8CB02D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72C81D8-AA49-4611-310E-4C0D68ED929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D2C3A779-0094-74F2-8BCD-2ABE29F88EF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330AE12-2D44-5487-B8D2-B92A6483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D3943D2-C868-36A4-BE20-2FB0863B10B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532C162-4703-4C6E-093D-AA65113CD51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5389D57-6BD7-CDF3-D483-E63E92D7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D7C75C6-C12F-2D69-9928-A20CDD420696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FA718DB-938A-1C49-9959-E13E28CFAD31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37B508FB-8384-4D58-FF4A-24E9550C9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2C84F49C-04B1-E29A-AF9B-C40208FDD914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A77A6D8B-CF4E-48E9-802C-D3F6AC658CD2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EB28AADD-2282-6205-26EA-DB4EF9654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B2FF6F04-6CBC-4052-CA9E-ADB3746A7336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CE6FB5A-86C7-B8FA-04C2-9426DA544DB4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8AA05F01-39A1-95A5-1DB0-BF54BBA0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F839F8A4-B63E-2AD4-D1E1-1AA651EF4C39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AAF8E07-EAEC-2359-E58C-E77C5B3792A1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896B9945-E02C-784A-7598-BD0C6CE33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737ED711-AFF1-9995-856A-DD381472D04E}"/>
              </a:ext>
            </a:extLst>
          </p:cNvPr>
          <p:cNvSpPr/>
          <p:nvPr/>
        </p:nvSpPr>
        <p:spPr>
          <a:xfrm>
            <a:off x="1869984" y="1468379"/>
            <a:ext cx="5071992" cy="151893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📘 Rich annotation format used in Pfam and Infernal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9A620B93-D7EA-6D13-4FB5-FFCBD2A7BB88}"/>
              </a:ext>
            </a:extLst>
          </p:cNvPr>
          <p:cNvSpPr/>
          <p:nvPr/>
        </p:nvSpPr>
        <p:spPr>
          <a:xfrm>
            <a:off x="1869984" y="3141594"/>
            <a:ext cx="5071992" cy="151893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Stores metadata (accession, description, secondary structure)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8B74C06F-CFBB-F8F9-F6AA-755622F631A3}"/>
              </a:ext>
            </a:extLst>
          </p:cNvPr>
          <p:cNvSpPr/>
          <p:nvPr/>
        </p:nvSpPr>
        <p:spPr>
          <a:xfrm>
            <a:off x="1882090" y="4814808"/>
            <a:ext cx="5071992" cy="151893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🔢 Supports consensus sequences and scoring</a:t>
            </a:r>
          </a:p>
        </p:txBody>
      </p:sp>
      <p:sp>
        <p:nvSpPr>
          <p:cNvPr id="13" name="Prostokąt zaokrąglony 12">
            <a:extLst>
              <a:ext uri="{FF2B5EF4-FFF2-40B4-BE49-F238E27FC236}">
                <a16:creationId xmlns:a16="http://schemas.microsoft.com/office/drawing/2014/main" id="{C36BCA41-6DC7-C5E6-83F1-D12F9E7E4820}"/>
              </a:ext>
            </a:extLst>
          </p:cNvPr>
          <p:cNvSpPr/>
          <p:nvPr/>
        </p:nvSpPr>
        <p:spPr>
          <a:xfrm>
            <a:off x="7408506" y="1468379"/>
            <a:ext cx="4473550" cy="4865364"/>
          </a:xfrm>
          <a:prstGeom prst="roundRect">
            <a:avLst>
              <a:gd name="adj" fmla="val 540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7FC57299-0A10-5883-8C56-EAF11526054C}"/>
              </a:ext>
            </a:extLst>
          </p:cNvPr>
          <p:cNvSpPr txBox="1"/>
          <p:nvPr/>
        </p:nvSpPr>
        <p:spPr>
          <a:xfrm>
            <a:off x="7470710" y="1638903"/>
            <a:ext cx="42096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dirty="0"/>
              <a:t># STOCKHOLM 1.0</a:t>
            </a:r>
          </a:p>
          <a:p>
            <a:r>
              <a:rPr lang="pl-PL" sz="2400" dirty="0"/>
              <a:t>#=GF ID </a:t>
            </a:r>
            <a:r>
              <a:rPr lang="pl-PL" sz="2400" dirty="0" err="1"/>
              <a:t>Example_MSA</a:t>
            </a:r>
            <a:endParaRPr lang="pl-PL" sz="2400" dirty="0"/>
          </a:p>
          <a:p>
            <a:r>
              <a:rPr lang="pl-PL" sz="2400" dirty="0"/>
              <a:t>#=GF DE </a:t>
            </a:r>
            <a:r>
              <a:rPr lang="pl-PL" sz="2400" dirty="0" err="1"/>
              <a:t>Example</a:t>
            </a:r>
            <a:r>
              <a:rPr lang="pl-PL" sz="2400" dirty="0"/>
              <a:t> of </a:t>
            </a:r>
            <a:r>
              <a:rPr lang="pl-PL" sz="2400" dirty="0" err="1"/>
              <a:t>annotated</a:t>
            </a:r>
            <a:r>
              <a:rPr lang="pl-PL" sz="2400" dirty="0"/>
              <a:t> MSA</a:t>
            </a:r>
          </a:p>
          <a:p>
            <a:r>
              <a:rPr lang="pl-PL" sz="2400" dirty="0"/>
              <a:t>#=GS Seq1 AC Seq1_annotation</a:t>
            </a:r>
          </a:p>
          <a:p>
            <a:r>
              <a:rPr lang="pl-PL" sz="2400" dirty="0"/>
              <a:t>#=GS Seq2 AC Seq2_annotation</a:t>
            </a:r>
          </a:p>
          <a:p>
            <a:r>
              <a:rPr lang="pl-PL" sz="2400" dirty="0"/>
              <a:t>#=GS Seq3 AC Seq3_annotation</a:t>
            </a:r>
          </a:p>
          <a:p>
            <a:r>
              <a:rPr lang="pl-PL" sz="2400" dirty="0"/>
              <a:t>#=GC RF ***..*</a:t>
            </a:r>
          </a:p>
          <a:p>
            <a:r>
              <a:rPr lang="pl-PL" sz="2400" dirty="0"/>
              <a:t>Seq1    ATGCTG</a:t>
            </a:r>
          </a:p>
          <a:p>
            <a:r>
              <a:rPr lang="pl-PL" sz="2400" dirty="0"/>
              <a:t>Seq2    ATG-TG</a:t>
            </a:r>
          </a:p>
          <a:p>
            <a:r>
              <a:rPr lang="pl-PL" sz="2400" dirty="0"/>
              <a:t>Seq3    ATGCCG</a:t>
            </a:r>
          </a:p>
          <a:p>
            <a:r>
              <a:rPr lang="pl-PL" sz="2400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61136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CA24F-B4C7-68C5-9825-96E34ACAA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E3115AF-3317-AF6B-C9B5-AC13881BECA1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A20F870A-9940-F23F-0275-2657334068B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– </a:t>
            </a:r>
            <a:r>
              <a:rPr lang="pl-PL" cap="small" spc="300" dirty="0" err="1">
                <a:latin typeface="Cambria" panose="02040503050406030204" pitchFamily="18" charset="0"/>
              </a:rPr>
              <a:t>Uniprot</a:t>
            </a:r>
            <a:r>
              <a:rPr lang="pl-PL" cap="small" spc="300" dirty="0">
                <a:latin typeface="Cambria" panose="02040503050406030204" pitchFamily="18" charset="0"/>
              </a:rPr>
              <a:t> &amp; </a:t>
            </a:r>
            <a:r>
              <a:rPr lang="pl-PL" cap="small" spc="300" dirty="0" err="1">
                <a:latin typeface="Cambria" panose="02040503050406030204" pitchFamily="18" charset="0"/>
              </a:rPr>
              <a:t>UniRef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48AA651-3ECA-91E7-A744-277D90CB058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48AA651-3ECA-91E7-A744-277D90CB05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5D0527BC-8FF8-5F4B-043C-4F8E377B327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202B719-4B60-552B-E4CD-339281A1882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76B053A-A7E5-EF42-4729-9AC8DF10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F9B02D5-2A6C-4B0B-9A9B-F42659DC24C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44F9D1B-1F98-5381-FEBA-33EE827C33B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8F188A7-9226-DD9E-10F6-391806EBF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B2DAEE6-EDD0-30C8-FD43-1124DA60384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56606EB-C8ED-64FB-5A4D-572C38C13C7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67FD3B5B-787A-19DE-91DB-71242C001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F19D35F8-CD1F-F1F0-8376-8145607E0096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A3B4B32E-C4D2-F99F-8313-9FFCA93463FE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1028DE44-7419-B3F6-5EFA-C0CA4C202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AECAF716-3DFE-6B68-3B4B-0C27D047173F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9353492-6E72-77C2-5E24-30F1F1E7C290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C4B102AD-C1F3-65FB-3EA5-47412D2D2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49E8192A-3CEE-9391-420D-077E41476573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B5E14BC-5634-A68A-267A-215DF82B4D17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ADCBE6E0-FA9A-783B-A7BE-5E64A7DF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A64E3DCE-A0C0-41F3-9F99-CDA4E7697297}"/>
              </a:ext>
            </a:extLst>
          </p:cNvPr>
          <p:cNvSpPr/>
          <p:nvPr/>
        </p:nvSpPr>
        <p:spPr>
          <a:xfrm>
            <a:off x="2118049" y="1333033"/>
            <a:ext cx="8742784" cy="118436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UniProt: curated protein sequences and metadata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36A3FFC6-5FA9-F596-39FB-9B6B02B3334E}"/>
              </a:ext>
            </a:extLst>
          </p:cNvPr>
          <p:cNvSpPr/>
          <p:nvPr/>
        </p:nvSpPr>
        <p:spPr>
          <a:xfrm>
            <a:off x="2118049" y="3192324"/>
            <a:ext cx="8742784" cy="118436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UniRef: clustered versions (UniRef100, 90, 50) for redundancy reduction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02F333A4-7A8F-F338-DF37-913A79F26164}"/>
              </a:ext>
            </a:extLst>
          </p:cNvPr>
          <p:cNvSpPr/>
          <p:nvPr/>
        </p:nvSpPr>
        <p:spPr>
          <a:xfrm>
            <a:off x="2135019" y="5051615"/>
            <a:ext cx="8742784" cy="118436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Primary source for alignment and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1101003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FD918-441D-CB1C-57BF-6E3AD5865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2736AFB-6BCA-1F7D-52B9-ED71071015E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B177213B-3809-8B18-A8E1-2E652696E27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Big </a:t>
            </a:r>
            <a:r>
              <a:rPr lang="pl-PL" cap="small" spc="300" dirty="0" err="1">
                <a:latin typeface="Cambria" panose="02040503050406030204" pitchFamily="18" charset="0"/>
              </a:rPr>
              <a:t>Fantastic</a:t>
            </a:r>
            <a:r>
              <a:rPr lang="pl-PL" cap="small" spc="300" dirty="0">
                <a:latin typeface="Cambria" panose="02040503050406030204" pitchFamily="18" charset="0"/>
              </a:rPr>
              <a:t> Database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C79FC1B-4D29-BAB1-47C3-3402B9EC99A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C79FC1B-4D29-BAB1-47C3-3402B9EC99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55EF4F9-B6E5-8DEF-288D-FD3C483CE95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46F23495-1234-A153-67DE-F76A39339E1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2572C40-59A6-A24B-5206-D1109C089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A68A4DC-2FF2-701D-3C26-6F24E615050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F035EC5-1052-9542-C847-AEAA8BBE8AF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8DB7815-A051-11BD-4AF6-5A6D490B0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4191A4A-DF6D-25F4-50D9-5E05498837B9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A5A2F0B-5223-20E8-109A-390D67332E4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B327B144-03D7-4732-6C13-114FA0F96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2C685503-9528-9FA2-66A6-B90ED4502F1E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13DFF9A2-FD32-498E-AF23-5210872BC05B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418DF72F-64D9-41CF-16CF-6AAFBFB58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749393FC-C295-9C41-F5A6-0ED0933879F6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91B57C4B-030C-EB65-7229-0AF2C0C589EA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2D63E039-301C-FC19-2645-870BADF3D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53F2C5E-65B0-24B9-1394-007E06211107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F7FC45B2-1C01-B274-8FD1-9EBB93728248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D7BC055E-7CA7-B605-F61F-4334083B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0675DB74-A500-AA39-9AA9-81EEE9860145}"/>
              </a:ext>
            </a:extLst>
          </p:cNvPr>
          <p:cNvSpPr/>
          <p:nvPr/>
        </p:nvSpPr>
        <p:spPr>
          <a:xfrm>
            <a:off x="2174032" y="1392038"/>
            <a:ext cx="8892074" cy="122821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🌌 Massive sequence database (&gt;2 billion sequences)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80313675-6E9A-DDEF-F3F3-BD79EF09B1BE}"/>
              </a:ext>
            </a:extLst>
          </p:cNvPr>
          <p:cNvSpPr/>
          <p:nvPr/>
        </p:nvSpPr>
        <p:spPr>
          <a:xfrm>
            <a:off x="2174032" y="3175672"/>
            <a:ext cx="8892074" cy="122821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Used for DL pretraining (ESM, AlphaFold2, RoseTTAFold)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55D6A1FE-B315-8DBC-34FF-07C6D9A69BBC}"/>
              </a:ext>
            </a:extLst>
          </p:cNvPr>
          <p:cNvSpPr/>
          <p:nvPr/>
        </p:nvSpPr>
        <p:spPr>
          <a:xfrm>
            <a:off x="2172478" y="4959305"/>
            <a:ext cx="8892074" cy="122821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📦 Includes metagenomic and environmental sequences</a:t>
            </a:r>
          </a:p>
        </p:txBody>
      </p:sp>
    </p:spTree>
    <p:extLst>
      <p:ext uri="{BB962C8B-B14F-4D97-AF65-F5344CB8AC3E}">
        <p14:creationId xmlns:p14="http://schemas.microsoft.com/office/powerpoint/2010/main" val="117813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D7E14-8AB3-6A86-A20E-93736B418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0288F7F-7FE9-E0E1-D1CA-90557E4E8070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81334382-3936-CE41-4D72-BA419DCCE67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MGnify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ABA8AA7-A4EC-AFB1-A834-E492B0F5DA4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ABA8AA7-A4EC-AFB1-A834-E492B0F5DA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E702164-DBF0-44C7-AC5A-9B67F792902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B998C8C-0E22-9E82-3DCC-EA3A35338BA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E54DF0D-87E0-25C8-EB35-364346DB9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168836D-119F-932B-034B-B575E6BC41D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34985D2-7DAA-808D-A422-D4D14722F39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4198CF4-B74A-4DE8-AB16-F982FF04C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E9664FD-FB66-A981-EAD9-08841CB7EA39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B1B3202-18D7-DDE4-BD1C-36CA4B9A573A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3AE6EB74-1577-A165-4545-1229BF98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DB5E0462-09DF-798C-2BCE-B0ADC68565FB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D65C03D0-164F-AB07-E22A-3377AAAC7472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6A130C09-FE19-20E5-0176-DB98550F7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B28185BA-7A04-F683-F0B6-77252765CE8E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6AF17B82-D4A0-8D16-9784-566B225FCC96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4CD70987-6422-9FA3-0AFF-70411FAEA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B0D140A7-4898-987F-0413-468213AF3971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0F06C498-040D-B27F-14C5-DF8FFBF5F32F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FE5F63AD-C64C-C6D5-32A3-096C79969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7D6EC8A3-0C07-B296-72BA-81419DF81EF4}"/>
              </a:ext>
            </a:extLst>
          </p:cNvPr>
          <p:cNvSpPr/>
          <p:nvPr/>
        </p:nvSpPr>
        <p:spPr>
          <a:xfrm>
            <a:off x="2062066" y="1465318"/>
            <a:ext cx="9153330" cy="115493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🌿 Metagenomic protein sequences from environmental samples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70BD13D5-2F37-6DCA-AD3D-601A0C0447BF}"/>
              </a:ext>
            </a:extLst>
          </p:cNvPr>
          <p:cNvSpPr/>
          <p:nvPr/>
        </p:nvSpPr>
        <p:spPr>
          <a:xfrm>
            <a:off x="2062066" y="3140268"/>
            <a:ext cx="9153330" cy="115493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🧫 Expands sequence diversity and evolutionary depth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B646D54-340B-012C-CD2F-C8A2C4F33BAC}"/>
              </a:ext>
            </a:extLst>
          </p:cNvPr>
          <p:cNvSpPr/>
          <p:nvPr/>
        </p:nvSpPr>
        <p:spPr>
          <a:xfrm>
            <a:off x="2041850" y="4815217"/>
            <a:ext cx="9153330" cy="115493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🔍 Used to improve MSA quality for rare proteins</a:t>
            </a:r>
          </a:p>
        </p:txBody>
      </p:sp>
    </p:spTree>
    <p:extLst>
      <p:ext uri="{BB962C8B-B14F-4D97-AF65-F5344CB8AC3E}">
        <p14:creationId xmlns:p14="http://schemas.microsoft.com/office/powerpoint/2010/main" val="422026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9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1DEA63-1686-DF13-5F88-76ED1CB24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C3D4FA50-67C2-50BC-CE0B-A5D7D42BD8A5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6A9EEC14-AFD4-2917-642A-10ACABB0ADE0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Sequence</a:t>
            </a:r>
            <a:r>
              <a:rPr lang="pl-PL" cap="small" spc="300" dirty="0">
                <a:latin typeface="Cambria" panose="02040503050406030204" pitchFamily="18" charset="0"/>
              </a:rPr>
              <a:t> vs </a:t>
            </a:r>
            <a:r>
              <a:rPr lang="pl-PL" cap="small" spc="300" dirty="0" err="1">
                <a:latin typeface="Cambria" panose="02040503050406030204" pitchFamily="18" charset="0"/>
              </a:rPr>
              <a:t>structure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5B344517-5BDA-0D2B-007B-3663C2F266F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5B344517-5BDA-0D2B-007B-3663C2F266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D2E4B6BE-23B7-C0B9-5699-4237ECA59D5D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5BB6EC-0CD7-D344-5019-866C43BDDFF3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13BDE85A-46DD-5A37-61DD-84DD4AFE5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783BD60-C262-18D9-1EC3-E63873DF31B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4DB3555-75B0-D596-EC6E-6EF4C41AAAE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5D23095A-8A6C-1252-BD32-06C751702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5BE70E5-6B05-2011-A8CA-8EF032C0A2A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290A924-BF6E-611B-CFD3-2E4383E88E0E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Laptop z wypełnieniem pełnym">
              <a:extLst>
                <a:ext uri="{FF2B5EF4-FFF2-40B4-BE49-F238E27FC236}">
                  <a16:creationId xmlns:a16="http://schemas.microsoft.com/office/drawing/2014/main" id="{63AF6F43-308B-6387-19CC-D9342449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899B6C85-A46E-F956-64E6-36806E848973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067B20B-8C0E-5DEB-B292-3EB066F96DA1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9" name="Grafika 48" descr="Procesor z wypełnieniem pełnym">
              <a:extLst>
                <a:ext uri="{FF2B5EF4-FFF2-40B4-BE49-F238E27FC236}">
                  <a16:creationId xmlns:a16="http://schemas.microsoft.com/office/drawing/2014/main" id="{F1855E1E-994C-9A66-9269-2F1EE9EE5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D06B9BD-FBAB-B912-F2FB-DB2FBF969FB2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CD0FB2D9-8340-BCC9-8ADB-66FB633B0F17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2" name="Grafika 51" descr="Liczydło z wypełnieniem pełnym">
              <a:extLst>
                <a:ext uri="{FF2B5EF4-FFF2-40B4-BE49-F238E27FC236}">
                  <a16:creationId xmlns:a16="http://schemas.microsoft.com/office/drawing/2014/main" id="{E94A7B9C-D810-DD1C-5CDE-E03A88DB7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E9EDE4F1-9E7B-CB06-C394-79C4295BA1CF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15B019D9-ACA8-6FB6-9633-0DD211E3F272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5" name="Grafika 54" descr="Bambus z wypełnieniem pełnym">
              <a:extLst>
                <a:ext uri="{FF2B5EF4-FFF2-40B4-BE49-F238E27FC236}">
                  <a16:creationId xmlns:a16="http://schemas.microsoft.com/office/drawing/2014/main" id="{21DD44DB-907D-121A-ADB7-5F02FD02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76C482CD-6A3F-F639-D8AC-48D930CF0BEC}"/>
              </a:ext>
            </a:extLst>
          </p:cNvPr>
          <p:cNvSpPr/>
          <p:nvPr/>
        </p:nvSpPr>
        <p:spPr>
          <a:xfrm>
            <a:off x="1701800" y="1540267"/>
            <a:ext cx="9512300" cy="9144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Homology reveals evolutionary and functional relationships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AB61B380-8527-BA47-8D5E-44C8A1118EA3}"/>
              </a:ext>
            </a:extLst>
          </p:cNvPr>
          <p:cNvSpPr/>
          <p:nvPr/>
        </p:nvSpPr>
        <p:spPr>
          <a:xfrm>
            <a:off x="1701800" y="2873186"/>
            <a:ext cx="9512300" cy="9144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🏗️ Structure is often more conserved than sequence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B5D83CA-3F47-95BA-582C-554EBFB4BE52}"/>
              </a:ext>
            </a:extLst>
          </p:cNvPr>
          <p:cNvSpPr/>
          <p:nvPr/>
        </p:nvSpPr>
        <p:spPr>
          <a:xfrm>
            <a:off x="1701800" y="4206105"/>
            <a:ext cx="9512300" cy="107998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🔍 Understanding structure enables annotation, modeling, and drug design</a:t>
            </a:r>
          </a:p>
        </p:txBody>
      </p:sp>
    </p:spTree>
    <p:extLst>
      <p:ext uri="{BB962C8B-B14F-4D97-AF65-F5344CB8AC3E}">
        <p14:creationId xmlns:p14="http://schemas.microsoft.com/office/powerpoint/2010/main" val="2512759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C21DFE-A6F8-CEF2-0600-A04593E24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4E494CD-DC23-9128-0793-BE1D537CDE92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F635BE48-33D6-4B69-AFCC-63F8F966545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PFAM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859B71A2-BC7F-6E69-8274-364C8E703E6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859B71A2-BC7F-6E69-8274-364C8E703E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57C4407-F477-00BC-D877-7CD31FE9690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A6EA6C8-5D3F-AEB5-4680-D1857CA886F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F92320C-D628-761A-835E-06839B3C5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8219B19-0ED2-27CA-34C1-B2163FAD64E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8AA0809-6224-54A1-EE46-51C7D082CE0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2E7EE147-9E9E-D8A5-F3C9-FB1F4075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9C7194D-ABA7-3137-2116-1E3B94B72D6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C95E22E-43DC-9CD7-F1F8-1767201CFF0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7865DE15-C505-5318-B9A2-37D9E253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B399F37E-6C70-0B20-6858-3E5638FDF7B7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114304D2-AD47-D037-9D5A-7C3DA4862C68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BA57A0E7-361C-9A6C-4C9D-B8A460A3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760B707E-4F24-1B15-F15F-BF819385DE08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726A376C-BE42-050A-DED9-EDF67C788B68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AC3B1613-E7D0-A3F4-DE65-493B329B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690FA94C-A03C-4244-9F36-7024B3A26E1F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771AA4D7-8CFA-EA0D-9FFD-FD761CF6DA22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151F4727-0957-5CA4-9FDD-ACC35EA19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97514D17-1C0B-5491-86CF-9F44E06B38BA}"/>
              </a:ext>
            </a:extLst>
          </p:cNvPr>
          <p:cNvSpPr/>
          <p:nvPr/>
        </p:nvSpPr>
        <p:spPr>
          <a:xfrm>
            <a:off x="2006081" y="1392038"/>
            <a:ext cx="9190654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🏷️ Protein family database → domain-level alignments and HMMs</a:t>
            </a:r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2D717BA5-E581-3A78-DCCE-5414AAAF568E}"/>
              </a:ext>
            </a:extLst>
          </p:cNvPr>
          <p:cNvSpPr/>
          <p:nvPr/>
        </p:nvSpPr>
        <p:spPr>
          <a:xfrm>
            <a:off x="2006081" y="3196974"/>
            <a:ext cx="9190654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📘 Each Pfam entry includes a seed alignment in Stockholm format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A965C5AE-A60F-545A-3F4B-F9BBE9AFF710}"/>
              </a:ext>
            </a:extLst>
          </p:cNvPr>
          <p:cNvSpPr/>
          <p:nvPr/>
        </p:nvSpPr>
        <p:spPr>
          <a:xfrm>
            <a:off x="2023188" y="5001910"/>
            <a:ext cx="9190654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Enables annotation of conserved domains</a:t>
            </a:r>
          </a:p>
        </p:txBody>
      </p:sp>
    </p:spTree>
    <p:extLst>
      <p:ext uri="{BB962C8B-B14F-4D97-AF65-F5344CB8AC3E}">
        <p14:creationId xmlns:p14="http://schemas.microsoft.com/office/powerpoint/2010/main" val="2525440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761C3B-7F26-F336-9A1C-C587B73F6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3C8F0D6C-A88F-EE3C-8FB6-3997CEC9917A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DC232AD9-3D85-E2C0-08B3-F93FA23D27F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4738565-9D4B-6109-A4E0-72A09BDF64A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4738565-9D4B-6109-A4E0-72A09BDF64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15CB359-E3A1-EC74-94B4-90563B6BB16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A88F4A0-2629-A68A-F892-A1D4648CAFE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9C58A6A-D4E1-3DDF-B921-7D4368835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87C080F-4A32-4D26-DE76-7D7BCB422CB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62CD3E6-C4DE-50D9-9E62-AA174E5A00A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6635507-F8DA-E944-D095-2A487B796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795E8B6-24AE-0D4F-9E61-3D9CFA89271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530AB32-1ECC-CF13-58FB-4047E2709B8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5F9BF690-B5F4-32FC-E457-182AB868F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BD137DB0-4CE4-E15C-1AE5-75051BC20E10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85B60F7B-1B53-1374-48F9-56C0558F63F4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F35293DA-1F95-3BE5-6E91-3F649B995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6B9A2784-60D1-DA87-3094-0CF1FB5CC4F7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05BCB95D-11B7-5559-96E4-E1DF5FEFC358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9BDDD6FD-D1FB-C706-C8C4-DA268BEC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4AE8167-37C7-67BF-DF1E-F3A9D6A41DAB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8F466B6F-3F5D-4478-88C9-6C09A45833CB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AAC48EA1-F5EB-A689-B74D-CDD86B0F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CAE581D-D821-3154-C9D2-6F52F543A3A8}"/>
              </a:ext>
            </a:extLst>
          </p:cNvPr>
          <p:cNvSpPr txBox="1"/>
          <p:nvPr/>
        </p:nvSpPr>
        <p:spPr>
          <a:xfrm>
            <a:off x="7072604" y="223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A20C8DC6-F928-9ABE-A228-339E3F06898A}"/>
              </a:ext>
            </a:extLst>
          </p:cNvPr>
          <p:cNvSpPr/>
          <p:nvPr/>
        </p:nvSpPr>
        <p:spPr>
          <a:xfrm>
            <a:off x="1698171" y="1243864"/>
            <a:ext cx="10406744" cy="5366119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7CBA513-B421-742D-2D69-A9A406447F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681516"/>
              </p:ext>
            </p:extLst>
          </p:nvPr>
        </p:nvGraphicFramePr>
        <p:xfrm>
          <a:off x="1723715" y="1337762"/>
          <a:ext cx="10233485" cy="4861548"/>
        </p:xfrm>
        <a:graphic>
          <a:graphicData uri="http://schemas.openxmlformats.org/drawingml/2006/table">
            <a:tbl>
              <a:tblPr/>
              <a:tblGrid>
                <a:gridCol w="1803256">
                  <a:extLst>
                    <a:ext uri="{9D8B030D-6E8A-4147-A177-3AD203B41FA5}">
                      <a16:colId xmlns:a16="http://schemas.microsoft.com/office/drawing/2014/main" val="696659526"/>
                    </a:ext>
                  </a:extLst>
                </a:gridCol>
                <a:gridCol w="2290138">
                  <a:extLst>
                    <a:ext uri="{9D8B030D-6E8A-4147-A177-3AD203B41FA5}">
                      <a16:colId xmlns:a16="http://schemas.microsoft.com/office/drawing/2014/main" val="1526081141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3777344472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3639155639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423888111"/>
                    </a:ext>
                  </a:extLst>
                </a:gridCol>
              </a:tblGrid>
              <a:tr h="2235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Feature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UniProt 🧬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BFD 🌌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MGnify 🏞️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 dirty="0"/>
                        <a:t>PFAM 🔖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307357"/>
                  </a:ext>
                </a:extLst>
              </a:tr>
              <a:tr h="3911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Type</a:t>
                      </a:r>
                      <a:endParaRPr lang="pl-PL" sz="280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Curated protein sequences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Ultra-large protein sequence clusters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Metagenomic protein sequences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Protein family HMMs / domains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8653776"/>
                  </a:ext>
                </a:extLst>
              </a:tr>
              <a:tr h="726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Source</a:t>
                      </a:r>
                      <a:endParaRPr lang="pl-PL" sz="280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Known organisms (Swiss-Prot + TrEMBL)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UniProt + environmental / metagenomic sequences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Environmental &amp; microbiome samples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Curated</a:t>
                      </a:r>
                      <a:r>
                        <a:rPr lang="pl-PL" sz="2800" dirty="0"/>
                        <a:t> protein </a:t>
                      </a:r>
                      <a:r>
                        <a:rPr lang="pl-PL" sz="2800" dirty="0" err="1"/>
                        <a:t>domains</a:t>
                      </a:r>
                      <a:r>
                        <a:rPr lang="pl-PL" sz="2800" dirty="0"/>
                        <a:t> from </a:t>
                      </a:r>
                      <a:r>
                        <a:rPr lang="pl-PL" sz="2800" dirty="0" err="1"/>
                        <a:t>UniProt</a:t>
                      </a:r>
                      <a:r>
                        <a:rPr lang="pl-PL" sz="2800" dirty="0"/>
                        <a:t> &amp; </a:t>
                      </a:r>
                      <a:r>
                        <a:rPr lang="pl-PL" sz="2800" dirty="0" err="1"/>
                        <a:t>other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databases</a:t>
                      </a:r>
                      <a:endParaRPr lang="pl-PL" sz="2800" dirty="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8851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67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727732-9E30-CE38-22F5-69E369C29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30DB6D0-C6F2-6331-DBEA-C97EEDE213A7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A34F3938-450C-9B01-C4DB-03CE821307F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094E7BA-F5B0-6D0A-1EB6-7D2AED5EF58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094E7BA-F5B0-6D0A-1EB6-7D2AED5EF5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8751D600-2340-9450-82BE-795F12678C0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B30BF77-1615-7237-9FD3-6C0D58FA498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870D1BC-DCE2-CE55-2263-59EE20B00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8CDAA08-0C29-BF15-D3C5-45768733B50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6C6FC74-FBD3-8771-456E-A7AFC7A59EB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E62BBE81-A204-D32C-080B-B1573DDCA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8EEAD08-8743-DC3B-66E4-B60CDAEF8ED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07DF520-B999-21EF-6D3E-2BDCC31338F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E5C04A65-720E-4C0E-258E-96CA96D0F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A1E09CD0-75D0-53F3-2190-41E9AECE2515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5D7B064E-46C4-92B3-A13A-D7041C0CFA11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17759B02-EF29-4C7D-1E2A-4B06994E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93CA9255-924E-8714-9998-0EC790FF0E3B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546A2272-B06A-75B8-68D7-D5E63C84FD75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98913C5F-2C47-A985-DD07-0F095BEB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DCD601F-003A-B7C3-97F6-60ECDC339B5B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F9E29788-2F9C-6DA6-479E-6C5EF2B2AEC7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4D1039D3-CC7F-5534-EAC4-0B19EB6E9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2E29413-4B37-3307-BD04-91E1FD5F3447}"/>
              </a:ext>
            </a:extLst>
          </p:cNvPr>
          <p:cNvSpPr txBox="1"/>
          <p:nvPr/>
        </p:nvSpPr>
        <p:spPr>
          <a:xfrm>
            <a:off x="7072604" y="223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B2185432-E492-050C-8988-88219470AB8D}"/>
              </a:ext>
            </a:extLst>
          </p:cNvPr>
          <p:cNvSpPr/>
          <p:nvPr/>
        </p:nvSpPr>
        <p:spPr>
          <a:xfrm>
            <a:off x="1698171" y="1243864"/>
            <a:ext cx="10406744" cy="5366119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04DD880-6FFE-620D-9052-89A7BB14B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466126"/>
              </p:ext>
            </p:extLst>
          </p:nvPr>
        </p:nvGraphicFramePr>
        <p:xfrm>
          <a:off x="1723715" y="1337762"/>
          <a:ext cx="10233485" cy="4861548"/>
        </p:xfrm>
        <a:graphic>
          <a:graphicData uri="http://schemas.openxmlformats.org/drawingml/2006/table">
            <a:tbl>
              <a:tblPr/>
              <a:tblGrid>
                <a:gridCol w="1803256">
                  <a:extLst>
                    <a:ext uri="{9D8B030D-6E8A-4147-A177-3AD203B41FA5}">
                      <a16:colId xmlns:a16="http://schemas.microsoft.com/office/drawing/2014/main" val="696659526"/>
                    </a:ext>
                  </a:extLst>
                </a:gridCol>
                <a:gridCol w="2290138">
                  <a:extLst>
                    <a:ext uri="{9D8B030D-6E8A-4147-A177-3AD203B41FA5}">
                      <a16:colId xmlns:a16="http://schemas.microsoft.com/office/drawing/2014/main" val="1526081141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3777344472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3639155639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423888111"/>
                    </a:ext>
                  </a:extLst>
                </a:gridCol>
              </a:tblGrid>
              <a:tr h="2235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Feature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UniProt 🧬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BFD 🌌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MGnify 🏞️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 dirty="0"/>
                        <a:t>PFAM 🔖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307357"/>
                  </a:ext>
                </a:extLst>
              </a:tr>
              <a:tr h="3911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Sequence curation</a:t>
                      </a:r>
                      <a:endParaRPr lang="pl-PL" sz="280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High (Swiss-Prot) / moderate (TrEMBL)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Low–moderate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Low, predicted from metagenomes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High, </a:t>
                      </a:r>
                      <a:r>
                        <a:rPr lang="pl-PL" sz="2800" dirty="0" err="1"/>
                        <a:t>manually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curated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families</a:t>
                      </a:r>
                      <a:endParaRPr lang="pl-PL" sz="2800" dirty="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91964"/>
                  </a:ext>
                </a:extLst>
              </a:tr>
              <a:tr h="558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Scope / Size</a:t>
                      </a:r>
                      <a:endParaRPr lang="pl-PL" sz="280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~230M sequences (TrEMBL)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~2.5B sequences, clustered to ~65M clusters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Millions of sequences from metagenomes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~20K </a:t>
                      </a:r>
                      <a:r>
                        <a:rPr lang="pl-PL" sz="2800" dirty="0" err="1"/>
                        <a:t>families</a:t>
                      </a:r>
                      <a:r>
                        <a:rPr lang="pl-PL" sz="2800" dirty="0"/>
                        <a:t> (PFAM 35)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824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34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B80DF-D928-F02D-1149-31D3A1EE6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AEB5EA2-A891-F2FD-F2A8-2B556AFDDC1F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1475B851-CB18-5972-880B-F34AEE1F9C3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543D9FE-1A62-C37C-CB9A-3B7FC2F5FA5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543D9FE-1A62-C37C-CB9A-3B7FC2F5FA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F57EDF5B-036F-84AF-4C59-FEBCBC143AA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86B57C0-3BE1-A18A-C704-7DE5691D861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A01B294-A00E-10CC-3B6B-9CC822681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39E383B-E65B-C4C8-E4C8-9FA360551DF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D37A2F5-BA0D-67C3-A1AB-F649AF00132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F3FB795-C3B3-9ACD-A290-E38CDDA81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33FD18E-E468-3F19-CB7F-27FD4EFE8E6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AEE9FF6-FEEA-1DAB-17E4-756C2B8BF8C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5654932C-19AF-EFEB-06C7-BB20BF04F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087BF14B-6041-0B37-8D6A-CE88B77E3DB8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7ACAB01D-163B-1A0E-B8AD-84898056AF49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17957083-CC8E-AAC5-C879-4087784FF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D4F6618B-483B-9960-11EB-E010C3A9B30D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F91E6360-2D5A-CDF3-8E90-A699C16DD758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FDB1A97D-D81C-DC0D-1317-FC6C5B6E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73F696D-0EE6-ADFA-7E40-D8EB26ACA387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167FAF95-C9D0-5A53-C2AE-D09AE1926175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7C72622C-D26B-D241-93EB-B620E5286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ole tekstowe 7">
            <a:extLst>
              <a:ext uri="{FF2B5EF4-FFF2-40B4-BE49-F238E27FC236}">
                <a16:creationId xmlns:a16="http://schemas.microsoft.com/office/drawing/2014/main" id="{D64AC823-5FD7-22C2-A671-7B7D88236FD3}"/>
              </a:ext>
            </a:extLst>
          </p:cNvPr>
          <p:cNvSpPr txBox="1"/>
          <p:nvPr/>
        </p:nvSpPr>
        <p:spPr>
          <a:xfrm>
            <a:off x="7072604" y="223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F6559D94-AA43-0903-0BAF-02E84AC00582}"/>
              </a:ext>
            </a:extLst>
          </p:cNvPr>
          <p:cNvSpPr/>
          <p:nvPr/>
        </p:nvSpPr>
        <p:spPr>
          <a:xfrm>
            <a:off x="1698171" y="1243864"/>
            <a:ext cx="10406744" cy="5366119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191D031-68E9-84ED-43DC-B0CCD65FC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664689"/>
              </p:ext>
            </p:extLst>
          </p:nvPr>
        </p:nvGraphicFramePr>
        <p:xfrm>
          <a:off x="1723715" y="1337762"/>
          <a:ext cx="10233485" cy="4861548"/>
        </p:xfrm>
        <a:graphic>
          <a:graphicData uri="http://schemas.openxmlformats.org/drawingml/2006/table">
            <a:tbl>
              <a:tblPr/>
              <a:tblGrid>
                <a:gridCol w="1803256">
                  <a:extLst>
                    <a:ext uri="{9D8B030D-6E8A-4147-A177-3AD203B41FA5}">
                      <a16:colId xmlns:a16="http://schemas.microsoft.com/office/drawing/2014/main" val="696659526"/>
                    </a:ext>
                  </a:extLst>
                </a:gridCol>
                <a:gridCol w="2290138">
                  <a:extLst>
                    <a:ext uri="{9D8B030D-6E8A-4147-A177-3AD203B41FA5}">
                      <a16:colId xmlns:a16="http://schemas.microsoft.com/office/drawing/2014/main" val="1526081141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3777344472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3639155639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423888111"/>
                    </a:ext>
                  </a:extLst>
                </a:gridCol>
              </a:tblGrid>
              <a:tr h="2235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Feature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UniProt 🧬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BFD 🌌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MGnify 🏞️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 dirty="0"/>
                        <a:t>PFAM 🔖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307357"/>
                  </a:ext>
                </a:extLst>
              </a:tr>
              <a:tr h="558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Clustering / Redundancy reduction</a:t>
                      </a:r>
                      <a:endParaRPr lang="pl-PL" sz="280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UniRef100/90/50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MMseqs2 / Linclust clustering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Clustering at various identity thresholds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HMMs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represent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families</a:t>
                      </a:r>
                      <a:r>
                        <a:rPr lang="pl-PL" sz="2800" dirty="0"/>
                        <a:t>; </a:t>
                      </a:r>
                      <a:r>
                        <a:rPr lang="pl-PL" sz="2800" dirty="0" err="1"/>
                        <a:t>sequences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assigned</a:t>
                      </a:r>
                      <a:r>
                        <a:rPr lang="pl-PL" sz="2800" dirty="0"/>
                        <a:t> to </a:t>
                      </a:r>
                      <a:r>
                        <a:rPr lang="pl-PL" sz="2800" dirty="0" err="1"/>
                        <a:t>families</a:t>
                      </a:r>
                      <a:endParaRPr lang="pl-PL" sz="2800" dirty="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054551"/>
                  </a:ext>
                </a:extLst>
              </a:tr>
              <a:tr h="3911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Annotations</a:t>
                      </a:r>
                      <a:endParaRPr lang="pl-PL" sz="280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Functional, structural, taxonomic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Minimal, mainly for homology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Predicted function/taxonomy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Functional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domains</a:t>
                      </a:r>
                      <a:r>
                        <a:rPr lang="pl-PL" sz="2800" dirty="0"/>
                        <a:t>, </a:t>
                      </a:r>
                      <a:r>
                        <a:rPr lang="pl-PL" sz="2800" dirty="0" err="1"/>
                        <a:t>conserved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motifs</a:t>
                      </a:r>
                      <a:endParaRPr lang="pl-PL" sz="2800" dirty="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391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22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8FE29B-634F-2374-5307-CBD9CF40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B0D1D79-7B04-6FBE-89DC-813E5DC479E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8C03608A-C116-33B7-45FB-83D986C12CD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Databases - </a:t>
            </a:r>
            <a:r>
              <a:rPr lang="pl-PL" cap="small" spc="300" dirty="0" err="1">
                <a:latin typeface="Cambria" panose="02040503050406030204" pitchFamily="18" charset="0"/>
              </a:rPr>
              <a:t>comparison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59E5A38-2000-53D9-5DDF-E8A0ABEFF99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59E5A38-2000-53D9-5DDF-E8A0ABEFF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03619A5-1E75-0E5B-3F40-03DDDC2786F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0ED00B2-AF6E-138E-49EC-AEFA97383C8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26A57C3-8F3D-B59F-90C8-B1995F3F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B808931-9019-5D6B-72EF-D90E62E5756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2F2CD68-2007-6486-9869-31E916CDCFD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1846819-3A4E-78A9-B60A-4F8833051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7E3B852-670E-BA18-0111-AE528493FB86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5093ACC-8290-99E8-E77D-FB5338F3F05A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C921442C-59C0-D10C-34A6-5CC8640BB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BF893452-0F59-D79E-0974-2B5DE63400AA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5CE480D0-CC12-A23F-F139-DAA71D7C9953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9DB0E41D-51CB-867B-2F56-6AE80DFD6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CF5A0044-AA9F-4434-5ED6-25950394A61F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337C7709-555B-20C1-87C6-53414F5FB6E2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0CC5520F-6DBB-3EE2-34A2-A10A75C1C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58AFD42-9D5E-D225-5D98-4D07E6C60B7A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70DABE1-17CB-259D-6D82-915085834A70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5F2A88DD-900D-FD88-EAF1-F2C0A6ECF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D9F765C-A8CE-D0A8-B69F-838D15B3C4F4}"/>
              </a:ext>
            </a:extLst>
          </p:cNvPr>
          <p:cNvSpPr txBox="1"/>
          <p:nvPr/>
        </p:nvSpPr>
        <p:spPr>
          <a:xfrm>
            <a:off x="7072604" y="223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1E41DBDC-670E-CD87-86F7-ED9E3EC98053}"/>
              </a:ext>
            </a:extLst>
          </p:cNvPr>
          <p:cNvSpPr/>
          <p:nvPr/>
        </p:nvSpPr>
        <p:spPr>
          <a:xfrm>
            <a:off x="1698171" y="1243864"/>
            <a:ext cx="10406744" cy="5366119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779688DE-2008-1DAA-076F-B8D9F2AFE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325276"/>
              </p:ext>
            </p:extLst>
          </p:nvPr>
        </p:nvGraphicFramePr>
        <p:xfrm>
          <a:off x="1723715" y="1337762"/>
          <a:ext cx="10233485" cy="5288268"/>
        </p:xfrm>
        <a:graphic>
          <a:graphicData uri="http://schemas.openxmlformats.org/drawingml/2006/table">
            <a:tbl>
              <a:tblPr/>
              <a:tblGrid>
                <a:gridCol w="1952546">
                  <a:extLst>
                    <a:ext uri="{9D8B030D-6E8A-4147-A177-3AD203B41FA5}">
                      <a16:colId xmlns:a16="http://schemas.microsoft.com/office/drawing/2014/main" val="696659526"/>
                    </a:ext>
                  </a:extLst>
                </a:gridCol>
                <a:gridCol w="2140848">
                  <a:extLst>
                    <a:ext uri="{9D8B030D-6E8A-4147-A177-3AD203B41FA5}">
                      <a16:colId xmlns:a16="http://schemas.microsoft.com/office/drawing/2014/main" val="1526081141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3777344472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3639155639"/>
                    </a:ext>
                  </a:extLst>
                </a:gridCol>
                <a:gridCol w="2046697">
                  <a:extLst>
                    <a:ext uri="{9D8B030D-6E8A-4147-A177-3AD203B41FA5}">
                      <a16:colId xmlns:a16="http://schemas.microsoft.com/office/drawing/2014/main" val="423888111"/>
                    </a:ext>
                  </a:extLst>
                </a:gridCol>
              </a:tblGrid>
              <a:tr h="2235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Feature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UniProt 🧬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BFD 🌌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MGnify 🏞️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 dirty="0"/>
                        <a:t>PFAM 🔖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307357"/>
                  </a:ext>
                </a:extLst>
              </a:tr>
              <a:tr h="7263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/>
                        <a:t>Purpose / Use-case</a:t>
                      </a:r>
                      <a:endParaRPr lang="pl-PL" sz="280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Reference sequences, functional annotation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MSA &amp; homology search for large datasets (e.g., AlphaFold2)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Explore microbial diversity, novel genes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 err="1"/>
                        <a:t>Domain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identification</a:t>
                      </a:r>
                      <a:r>
                        <a:rPr lang="pl-PL" sz="2800" dirty="0"/>
                        <a:t>, </a:t>
                      </a:r>
                      <a:r>
                        <a:rPr lang="pl-PL" sz="2800" dirty="0" err="1"/>
                        <a:t>functional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motifs</a:t>
                      </a:r>
                      <a:r>
                        <a:rPr lang="pl-PL" sz="2800" dirty="0"/>
                        <a:t>, </a:t>
                      </a:r>
                      <a:r>
                        <a:rPr lang="pl-PL" sz="2800" dirty="0" err="1"/>
                        <a:t>sequence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annotation</a:t>
                      </a:r>
                      <a:endParaRPr lang="pl-PL" sz="2800" dirty="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327720"/>
                  </a:ext>
                </a:extLst>
              </a:tr>
              <a:tr h="5587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b="1" dirty="0" err="1"/>
                        <a:t>Speed</a:t>
                      </a:r>
                      <a:r>
                        <a:rPr lang="pl-PL" sz="2800" b="1" dirty="0"/>
                        <a:t> / Accessibility</a:t>
                      </a:r>
                      <a:endParaRPr lang="pl-PL" sz="2800" dirty="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Fast, standard </a:t>
                      </a:r>
                      <a:r>
                        <a:rPr lang="pl-PL" sz="2800" dirty="0" err="1"/>
                        <a:t>tools</a:t>
                      </a:r>
                      <a:endParaRPr lang="pl-PL" sz="2800" dirty="0"/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Very large, needs high-performance tools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/>
                        <a:t>Moderate, depending on dataset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800" dirty="0"/>
                        <a:t>Fast, HMM-</a:t>
                      </a:r>
                      <a:r>
                        <a:rPr lang="pl-PL" sz="2800" dirty="0" err="1"/>
                        <a:t>based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search</a:t>
                      </a:r>
                      <a:r>
                        <a:rPr lang="pl-PL" sz="2800" dirty="0"/>
                        <a:t> </a:t>
                      </a:r>
                      <a:r>
                        <a:rPr lang="pl-PL" sz="2800" dirty="0" err="1"/>
                        <a:t>tools</a:t>
                      </a:r>
                      <a:r>
                        <a:rPr lang="pl-PL" sz="2800" dirty="0"/>
                        <a:t> (</a:t>
                      </a:r>
                      <a:r>
                        <a:rPr lang="pl-PL" sz="2800" dirty="0" err="1"/>
                        <a:t>hmmscan</a:t>
                      </a:r>
                      <a:r>
                        <a:rPr lang="pl-PL" sz="2800" dirty="0"/>
                        <a:t>)</a:t>
                      </a:r>
                    </a:p>
                  </a:txBody>
                  <a:tcPr marL="55876" marR="55876" marT="27938" marB="2793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870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22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603D5E-2550-5788-CA66-F99490F7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F545C19-FC89-A41C-E0F5-5EFE35912B9B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E7B7A49-A438-7F82-ED50-767E8EF0050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Hidden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Markov</a:t>
            </a:r>
            <a:r>
              <a:rPr lang="pl-PL" cap="small" spc="300" dirty="0">
                <a:latin typeface="Cambria" panose="02040503050406030204" pitchFamily="18" charset="0"/>
              </a:rPr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259C97F-56AE-1B40-7309-DFA3C9DE0EE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259C97F-56AE-1B40-7309-DFA3C9DE0E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7042EC9-D73D-C5AD-E222-B9FD753BF03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5BAF43A-0775-1ABE-2775-40128C31C88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A960D20-B53F-339B-C9EF-B4F3B2BBA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D465BA1-9070-48F3-A49D-C5F2EC431AF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DAFCB15-880F-22E6-C8A0-682435BF88C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C95250D8-CBF9-5912-CBE2-5330F84F3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D1E5BF1-DE75-7938-4F9F-B65D1CC69A5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2BC34A4-84EA-FF89-18AA-B56A17E9600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870EF35A-DE94-6AA6-1D28-8190CD1A8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98814C8A-C196-BCBF-B883-EBE2CD59A238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D3C39522-AC7E-5D98-0112-8732E5468481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1FAF0676-FD8D-DF7B-59AB-DBAE8AE1A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1341FA59-551C-1256-FAC5-0B65E9F73299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34A7B4B1-FD35-2506-F092-E6C6C86B01E2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592F6E23-8410-38B6-DC03-8387BB19C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94114496-34A7-E96B-46DC-B0FEABA2F41B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1CD91B0-8406-E1E5-5093-D3570697977E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94DBD235-DAF7-328E-B433-481D58FBC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ole tekstowe 7">
            <a:extLst>
              <a:ext uri="{FF2B5EF4-FFF2-40B4-BE49-F238E27FC236}">
                <a16:creationId xmlns:a16="http://schemas.microsoft.com/office/drawing/2014/main" id="{149C4DC6-69AC-9912-E023-1BB2933E59AB}"/>
              </a:ext>
            </a:extLst>
          </p:cNvPr>
          <p:cNvSpPr txBox="1"/>
          <p:nvPr/>
        </p:nvSpPr>
        <p:spPr>
          <a:xfrm>
            <a:off x="7072604" y="223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4D7014-52AB-50F6-1AFD-ADC0F065D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91" y="1132585"/>
            <a:ext cx="6147547" cy="49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3EBC3E52-7025-57EB-5EEF-FAB7DD032539}"/>
              </a:ext>
            </a:extLst>
          </p:cNvPr>
          <p:cNvSpPr/>
          <p:nvPr/>
        </p:nvSpPr>
        <p:spPr>
          <a:xfrm>
            <a:off x="2023188" y="5573410"/>
            <a:ext cx="9190654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📘 </a:t>
            </a:r>
            <a:r>
              <a:rPr lang="pl-PL" dirty="0" err="1"/>
              <a:t>Knowing</a:t>
            </a:r>
            <a:r>
              <a:rPr lang="pl-PL" dirty="0"/>
              <a:t> </a:t>
            </a:r>
            <a:r>
              <a:rPr lang="pl-PL" dirty="0" err="1"/>
              <a:t>income</a:t>
            </a:r>
            <a:r>
              <a:rPr lang="pl-PL" dirty="0"/>
              <a:t> (X1, X2, X3) and </a:t>
            </a:r>
            <a:r>
              <a:rPr lang="pl-PL" dirty="0" err="1"/>
              <a:t>sequence</a:t>
            </a:r>
            <a:r>
              <a:rPr lang="pl-PL" dirty="0"/>
              <a:t> of </a:t>
            </a:r>
            <a:r>
              <a:rPr lang="pl-PL" dirty="0" err="1"/>
              <a:t>outcomes</a:t>
            </a:r>
            <a:r>
              <a:rPr lang="pl-PL" dirty="0"/>
              <a:t> (y1, y2, y2, y1, y3, y4, …) </a:t>
            </a:r>
            <a:r>
              <a:rPr lang="pl-PL" dirty="0" err="1"/>
              <a:t>guess</a:t>
            </a:r>
            <a:r>
              <a:rPr lang="pl-PL" dirty="0"/>
              <a:t> </a:t>
            </a:r>
            <a:r>
              <a:rPr lang="pl-PL" dirty="0" err="1"/>
              <a:t>weights</a:t>
            </a:r>
            <a:r>
              <a:rPr lang="pl-PL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29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DB4FE-7909-A612-34CA-02AF39959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A315C16-ADEA-C61E-BF59-B99DB530379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F1F16536-2E0B-8104-118B-1968115F572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HMM in </a:t>
            </a:r>
            <a:r>
              <a:rPr lang="pl-PL" cap="small" spc="300" dirty="0" err="1">
                <a:latin typeface="Cambria" panose="02040503050406030204" pitchFamily="18" charset="0"/>
              </a:rPr>
              <a:t>Bioinformatics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50D4080-8A7C-351D-D8EC-2AC374EFA90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50D4080-8A7C-351D-D8EC-2AC374EFA9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BB751E7-03A8-A386-F050-DAA646B64C1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86F86F7-4283-946F-4F95-68F6DDCC6A4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5A202435-EE2C-3E22-E5D7-3CE121558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5430330-C5FF-E079-2A99-62132CCC888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CD09F6F-76C8-D017-8C45-31FC73D21C3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CDBD99F-83CB-3E9E-19DD-7F319C58A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1FFA144-41A5-AB38-2732-037FBE0CEC4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7049326-2DCA-DCA1-2251-D0C8754F5AA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C423C2BB-3120-1E99-2C43-0AAD06368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BA0C86C4-B4A4-DBF4-8D3B-B98241D006A9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090F4447-F5A9-46CB-8EF6-B2A1B7FCB2C8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49A393C2-758D-163A-49D6-EB544302E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94EDDD54-C12D-C522-68CC-1AB6AB033066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421338B-C625-750A-3673-7A2819036950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0CEAFE6C-4BF6-974D-CE87-D6FB6B3E8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F590F74-6481-50D7-FE96-C15E717BEE7F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E9CA757-CB50-13BD-5435-AEA7F58BED6E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B4CE78F0-01E4-920F-58EE-29DFEF3BF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ole tekstowe 7">
            <a:extLst>
              <a:ext uri="{FF2B5EF4-FFF2-40B4-BE49-F238E27FC236}">
                <a16:creationId xmlns:a16="http://schemas.microsoft.com/office/drawing/2014/main" id="{E2395881-22FE-BE46-8688-BE3D6294FDE2}"/>
              </a:ext>
            </a:extLst>
          </p:cNvPr>
          <p:cNvSpPr txBox="1"/>
          <p:nvPr/>
        </p:nvSpPr>
        <p:spPr>
          <a:xfrm>
            <a:off x="7072604" y="223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7F60B152-37E1-C2E2-F4F3-ED37E33D88ED}"/>
              </a:ext>
            </a:extLst>
          </p:cNvPr>
          <p:cNvSpPr/>
          <p:nvPr/>
        </p:nvSpPr>
        <p:spPr>
          <a:xfrm>
            <a:off x="1869984" y="1577569"/>
            <a:ext cx="9505196" cy="166487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🧱 </a:t>
            </a:r>
            <a:r>
              <a:rPr lang="pl-PL" sz="2800" dirty="0" err="1"/>
              <a:t>States</a:t>
            </a:r>
            <a:r>
              <a:rPr lang="pl-PL" sz="2800" dirty="0"/>
              <a:t> </a:t>
            </a:r>
            <a:r>
              <a:rPr lang="pl-PL" sz="2800" dirty="0" err="1"/>
              <a:t>represent</a:t>
            </a:r>
            <a:r>
              <a:rPr lang="pl-PL" sz="2800" dirty="0"/>
              <a:t> </a:t>
            </a:r>
            <a:r>
              <a:rPr lang="pl-PL" sz="2800" dirty="0" err="1"/>
              <a:t>alignment</a:t>
            </a:r>
            <a:r>
              <a:rPr lang="pl-PL" sz="2800" dirty="0"/>
              <a:t> </a:t>
            </a:r>
            <a:r>
              <a:rPr lang="pl-PL" sz="2800" dirty="0" err="1"/>
              <a:t>positions</a:t>
            </a:r>
            <a:br>
              <a:rPr lang="pl-PL" sz="2800" dirty="0"/>
            </a:br>
            <a:r>
              <a:rPr lang="pl-PL" sz="2800" dirty="0" err="1"/>
              <a:t>Each</a:t>
            </a:r>
            <a:r>
              <a:rPr lang="pl-PL" sz="2800" dirty="0"/>
              <a:t> </a:t>
            </a:r>
            <a:r>
              <a:rPr lang="pl-PL" sz="2800" dirty="0" err="1"/>
              <a:t>column</a:t>
            </a:r>
            <a:r>
              <a:rPr lang="pl-PL" sz="2800" dirty="0"/>
              <a:t> in a </a:t>
            </a:r>
            <a:r>
              <a:rPr lang="pl-PL" sz="2800" dirty="0" err="1"/>
              <a:t>multiple</a:t>
            </a:r>
            <a:r>
              <a:rPr lang="pl-PL" sz="2800" dirty="0"/>
              <a:t> </a:t>
            </a:r>
            <a:r>
              <a:rPr lang="pl-PL" sz="2800" dirty="0" err="1"/>
              <a:t>sequence</a:t>
            </a:r>
            <a:r>
              <a:rPr lang="pl-PL" sz="2800" dirty="0"/>
              <a:t> </a:t>
            </a:r>
            <a:r>
              <a:rPr lang="pl-PL" sz="2800" dirty="0" err="1"/>
              <a:t>alignment</a:t>
            </a:r>
            <a:r>
              <a:rPr lang="pl-PL" sz="2800" dirty="0"/>
              <a:t> (MSA) </a:t>
            </a:r>
            <a:r>
              <a:rPr lang="pl-PL" sz="2800" dirty="0" err="1"/>
              <a:t>corresponds</a:t>
            </a:r>
            <a:r>
              <a:rPr lang="pl-PL" sz="2800" dirty="0"/>
              <a:t> to a </a:t>
            </a:r>
            <a:r>
              <a:rPr lang="pl-PL" sz="2800" dirty="0" err="1"/>
              <a:t>match</a:t>
            </a:r>
            <a:r>
              <a:rPr lang="pl-PL" sz="2800" dirty="0"/>
              <a:t>, insert, </a:t>
            </a:r>
            <a:r>
              <a:rPr lang="pl-PL" sz="2800" dirty="0" err="1"/>
              <a:t>or</a:t>
            </a:r>
            <a:r>
              <a:rPr lang="pl-PL" sz="2800" dirty="0"/>
              <a:t> </a:t>
            </a:r>
            <a:r>
              <a:rPr lang="pl-PL" sz="2800" dirty="0" err="1"/>
              <a:t>delete</a:t>
            </a:r>
            <a:r>
              <a:rPr lang="pl-PL" sz="2800" dirty="0"/>
              <a:t> </a:t>
            </a:r>
            <a:r>
              <a:rPr lang="pl-PL" sz="2800" dirty="0" err="1"/>
              <a:t>state</a:t>
            </a:r>
            <a:r>
              <a:rPr lang="pl-PL" sz="2800" dirty="0"/>
              <a:t>.</a:t>
            </a:r>
            <a:endParaRPr dirty="0"/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F94CF123-1291-2A27-F769-67D330EC48F4}"/>
              </a:ext>
            </a:extLst>
          </p:cNvPr>
          <p:cNvSpPr/>
          <p:nvPr/>
        </p:nvSpPr>
        <p:spPr>
          <a:xfrm>
            <a:off x="1907768" y="4040620"/>
            <a:ext cx="9505195" cy="160284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🎯 </a:t>
            </a:r>
            <a:r>
              <a:rPr lang="pl-PL" sz="2800" dirty="0" err="1"/>
              <a:t>Captures</a:t>
            </a:r>
            <a:r>
              <a:rPr lang="pl-PL" sz="2800" dirty="0"/>
              <a:t> </a:t>
            </a:r>
            <a:r>
              <a:rPr lang="pl-PL" sz="2800" dirty="0" err="1"/>
              <a:t>conservation</a:t>
            </a:r>
            <a:r>
              <a:rPr lang="pl-PL" sz="2800" dirty="0"/>
              <a:t> and </a:t>
            </a:r>
            <a:r>
              <a:rPr lang="pl-PL" sz="2800" dirty="0" err="1"/>
              <a:t>variability</a:t>
            </a:r>
            <a:br>
              <a:rPr lang="pl-PL" sz="2800" dirty="0"/>
            </a:br>
            <a:r>
              <a:rPr lang="pl-PL" sz="2800" dirty="0"/>
              <a:t>Highly </a:t>
            </a:r>
            <a:r>
              <a:rPr lang="pl-PL" sz="2800" dirty="0" err="1"/>
              <a:t>conserved</a:t>
            </a:r>
            <a:r>
              <a:rPr lang="pl-PL" sz="2800" dirty="0"/>
              <a:t> </a:t>
            </a:r>
            <a:r>
              <a:rPr lang="pl-PL" sz="2800" dirty="0" err="1"/>
              <a:t>residues</a:t>
            </a:r>
            <a:r>
              <a:rPr lang="pl-PL" sz="2800" dirty="0"/>
              <a:t> → high </a:t>
            </a:r>
            <a:r>
              <a:rPr lang="pl-PL" sz="2800" dirty="0" err="1"/>
              <a:t>match</a:t>
            </a:r>
            <a:r>
              <a:rPr lang="pl-PL" sz="2800" dirty="0"/>
              <a:t> </a:t>
            </a:r>
            <a:r>
              <a:rPr lang="pl-PL" sz="2800" dirty="0" err="1"/>
              <a:t>probability</a:t>
            </a:r>
            <a:br>
              <a:rPr lang="pl-PL" sz="2800" dirty="0"/>
            </a:br>
            <a:r>
              <a:rPr lang="pl-PL" sz="2800" dirty="0" err="1"/>
              <a:t>Variable</a:t>
            </a:r>
            <a:r>
              <a:rPr lang="pl-PL" sz="2800" dirty="0"/>
              <a:t> regions → </a:t>
            </a:r>
            <a:r>
              <a:rPr lang="pl-PL" sz="2800" dirty="0" err="1"/>
              <a:t>higher</a:t>
            </a:r>
            <a:r>
              <a:rPr lang="pl-PL" sz="2800" dirty="0"/>
              <a:t> insert/</a:t>
            </a:r>
            <a:r>
              <a:rPr lang="pl-PL" sz="2800" dirty="0" err="1"/>
              <a:t>delete</a:t>
            </a:r>
            <a:r>
              <a:rPr lang="pl-PL" sz="2800" dirty="0"/>
              <a:t> </a:t>
            </a:r>
            <a:r>
              <a:rPr lang="pl-PL" sz="2800" dirty="0" err="1"/>
              <a:t>probabilities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4465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C6DE4-ADE0-3CC2-66AE-3F2E1D77F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AE4723D-566E-860A-A7FE-6677FAC26D5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FC2DF4C7-F804-EBD4-801E-0D83D5284EB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JackHMMer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A2BFF9A-2EB1-803E-3D88-D14D71BBB57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A2BFF9A-2EB1-803E-3D88-D14D71BBB5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B011C00-5A47-5ACA-8AB4-3D51E3D88BF5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303250A-50E6-682E-65C4-CF8DD02A359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060F0BC5-F9AD-0AEC-86BB-B7C3E40CA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2EBE5DE-9AB7-B56E-517F-D6D7E26A163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7AD5954-A7D5-B9B9-1D0C-B762CC20EF8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78CF4E1-C830-4DC2-B079-7D9E7042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961BAFF-EF49-2675-F7FF-9DA4382F43B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DE2044A-D3F1-5E3D-B871-FF8A8DE9BEE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ADCB4FF5-D467-9532-0E9E-6A6AF515F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17ECE0AA-8C23-60BA-5DFE-EF2892C086E5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19C3B414-AD64-C851-AC5C-A558838750E3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FAFB9087-B688-61D6-704B-EA480F7BB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DFD19DB6-1358-B2F4-7325-F303FD8D6718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0A915CDE-11F2-0B9F-A143-2FFF05582E3F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D845A59F-D3E5-AD55-DB8F-AD8CDB1F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E0E0982F-60D8-97AD-A20A-F46D16A1AB16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4BA7A2E0-1AD1-F20D-FA1C-BA6BB1A088D7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C2F02AB1-87C2-D975-2A4C-CD37F20F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ole tekstowe 7">
            <a:extLst>
              <a:ext uri="{FF2B5EF4-FFF2-40B4-BE49-F238E27FC236}">
                <a16:creationId xmlns:a16="http://schemas.microsoft.com/office/drawing/2014/main" id="{7E6AA62A-2C9A-0919-D8CF-11E370A792AE}"/>
              </a:ext>
            </a:extLst>
          </p:cNvPr>
          <p:cNvSpPr txBox="1"/>
          <p:nvPr/>
        </p:nvSpPr>
        <p:spPr>
          <a:xfrm>
            <a:off x="7072604" y="223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F92DA7A4-C5B5-B7C8-0B45-37325F45F0E9}"/>
              </a:ext>
            </a:extLst>
          </p:cNvPr>
          <p:cNvSpPr/>
          <p:nvPr/>
        </p:nvSpPr>
        <p:spPr>
          <a:xfrm>
            <a:off x="1869984" y="1577569"/>
            <a:ext cx="9505196" cy="576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🏁 Start with a single </a:t>
            </a:r>
            <a:r>
              <a:rPr lang="pl-PL" sz="2800" dirty="0" err="1"/>
              <a:t>query</a:t>
            </a:r>
            <a:r>
              <a:rPr lang="pl-PL" sz="2800" dirty="0"/>
              <a:t> </a:t>
            </a:r>
            <a:r>
              <a:rPr lang="pl-PL" sz="2800" dirty="0" err="1"/>
              <a:t>sequence</a:t>
            </a:r>
            <a:endParaRPr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EDC4EBB8-22B9-A313-D681-4E7EAC93A65E}"/>
              </a:ext>
            </a:extLst>
          </p:cNvPr>
          <p:cNvSpPr/>
          <p:nvPr/>
        </p:nvSpPr>
        <p:spPr>
          <a:xfrm>
            <a:off x="1869984" y="2278716"/>
            <a:ext cx="9505196" cy="576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🗂️ </a:t>
            </a:r>
            <a:r>
              <a:rPr lang="pl-PL" sz="2800" dirty="0" err="1"/>
              <a:t>Find</a:t>
            </a:r>
            <a:r>
              <a:rPr lang="pl-PL" sz="2800" dirty="0"/>
              <a:t> </a:t>
            </a:r>
            <a:r>
              <a:rPr lang="pl-PL" sz="2800" dirty="0" err="1"/>
              <a:t>similar</a:t>
            </a:r>
            <a:r>
              <a:rPr lang="pl-PL" sz="2800" dirty="0"/>
              <a:t> </a:t>
            </a:r>
            <a:r>
              <a:rPr lang="pl-PL" sz="2800" dirty="0" err="1"/>
              <a:t>sequences</a:t>
            </a:r>
            <a:r>
              <a:rPr lang="pl-PL" sz="2800" dirty="0"/>
              <a:t> in a </a:t>
            </a:r>
            <a:r>
              <a:rPr lang="pl-PL" sz="2800" dirty="0" err="1"/>
              <a:t>database</a:t>
            </a:r>
            <a:endParaRPr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99E80F1F-3C26-2FD3-9DC0-63CC21F56237}"/>
              </a:ext>
            </a:extLst>
          </p:cNvPr>
          <p:cNvSpPr/>
          <p:nvPr/>
        </p:nvSpPr>
        <p:spPr>
          <a:xfrm>
            <a:off x="1869984" y="2979863"/>
            <a:ext cx="9505196" cy="576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🧮 </a:t>
            </a:r>
            <a:r>
              <a:rPr lang="pl-PL" sz="2800" dirty="0" err="1"/>
              <a:t>Build</a:t>
            </a:r>
            <a:r>
              <a:rPr lang="pl-PL" sz="2800" dirty="0"/>
              <a:t> a </a:t>
            </a:r>
            <a:r>
              <a:rPr lang="pl-PL" sz="2800" dirty="0" err="1"/>
              <a:t>Multiple</a:t>
            </a:r>
            <a:r>
              <a:rPr lang="pl-PL" sz="2800" dirty="0"/>
              <a:t> </a:t>
            </a:r>
            <a:r>
              <a:rPr lang="pl-PL" sz="2800" dirty="0" err="1"/>
              <a:t>Sequence</a:t>
            </a:r>
            <a:r>
              <a:rPr lang="pl-PL" sz="2800" dirty="0"/>
              <a:t> </a:t>
            </a:r>
            <a:r>
              <a:rPr lang="pl-PL" sz="2800" dirty="0" err="1"/>
              <a:t>Alignment</a:t>
            </a:r>
            <a:r>
              <a:rPr lang="pl-PL" sz="2800" dirty="0"/>
              <a:t> (MSA)</a:t>
            </a:r>
            <a:endParaRPr dirty="0"/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32834092-2B62-0675-22E4-8A990826EC29}"/>
              </a:ext>
            </a:extLst>
          </p:cNvPr>
          <p:cNvSpPr/>
          <p:nvPr/>
        </p:nvSpPr>
        <p:spPr>
          <a:xfrm>
            <a:off x="1869984" y="3681010"/>
            <a:ext cx="9505196" cy="576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🧠 </a:t>
            </a:r>
            <a:r>
              <a:rPr lang="pl-PL" sz="2800" dirty="0" err="1"/>
              <a:t>Construct</a:t>
            </a:r>
            <a:r>
              <a:rPr lang="pl-PL" sz="2800" dirty="0"/>
              <a:t> a Profile-HMM from the MSA</a:t>
            </a:r>
            <a:endParaRPr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CDD45BA3-C6B0-AC54-53FC-83F5DC61D9F2}"/>
              </a:ext>
            </a:extLst>
          </p:cNvPr>
          <p:cNvSpPr/>
          <p:nvPr/>
        </p:nvSpPr>
        <p:spPr>
          <a:xfrm>
            <a:off x="1869984" y="4382157"/>
            <a:ext cx="9505196" cy="576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🔁 </a:t>
            </a:r>
            <a:r>
              <a:rPr lang="pl-PL" sz="2800" dirty="0" err="1"/>
              <a:t>Search</a:t>
            </a:r>
            <a:r>
              <a:rPr lang="pl-PL" sz="2800" dirty="0"/>
              <a:t> </a:t>
            </a:r>
            <a:r>
              <a:rPr lang="pl-PL" sz="2800" dirty="0" err="1"/>
              <a:t>again</a:t>
            </a:r>
            <a:r>
              <a:rPr lang="pl-PL" sz="2800" dirty="0"/>
              <a:t> </a:t>
            </a:r>
            <a:r>
              <a:rPr lang="pl-PL" sz="2800" dirty="0" err="1"/>
              <a:t>using</a:t>
            </a:r>
            <a:r>
              <a:rPr lang="pl-PL" sz="2800" dirty="0"/>
              <a:t> the Profile-HMM</a:t>
            </a:r>
            <a:endParaRPr dirty="0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B70AB8F2-4918-0EA5-A564-CCBC0A7F9717}"/>
              </a:ext>
            </a:extLst>
          </p:cNvPr>
          <p:cNvSpPr/>
          <p:nvPr/>
        </p:nvSpPr>
        <p:spPr>
          <a:xfrm>
            <a:off x="1869984" y="5083304"/>
            <a:ext cx="9505196" cy="576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🧹 </a:t>
            </a:r>
            <a:r>
              <a:rPr lang="pl-PL" sz="2800" dirty="0" err="1"/>
              <a:t>Filter</a:t>
            </a:r>
            <a:r>
              <a:rPr lang="pl-PL" sz="2800" dirty="0"/>
              <a:t> </a:t>
            </a:r>
            <a:r>
              <a:rPr lang="pl-PL" sz="2800" dirty="0" err="1"/>
              <a:t>sequences</a:t>
            </a:r>
            <a:r>
              <a:rPr lang="pl-PL" sz="2800" dirty="0"/>
              <a:t> </a:t>
            </a:r>
            <a:r>
              <a:rPr lang="pl-PL" sz="2800" dirty="0" err="1"/>
              <a:t>based</a:t>
            </a:r>
            <a:r>
              <a:rPr lang="pl-PL" sz="2800" dirty="0"/>
              <a:t> on </a:t>
            </a:r>
            <a:r>
              <a:rPr lang="pl-PL" sz="2800" dirty="0" err="1"/>
              <a:t>significance</a:t>
            </a:r>
            <a:r>
              <a:rPr lang="pl-PL" sz="2800" dirty="0"/>
              <a:t> </a:t>
            </a:r>
            <a:r>
              <a:rPr lang="pl-PL" sz="2800" dirty="0" err="1"/>
              <a:t>cutoff</a:t>
            </a:r>
            <a:endParaRPr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4B3EB410-75BA-320F-858A-7CE99D0ABAF7}"/>
              </a:ext>
            </a:extLst>
          </p:cNvPr>
          <p:cNvSpPr/>
          <p:nvPr/>
        </p:nvSpPr>
        <p:spPr>
          <a:xfrm>
            <a:off x="1869984" y="5784451"/>
            <a:ext cx="9505196" cy="576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♻️ </a:t>
            </a:r>
            <a:r>
              <a:rPr lang="pl-PL" sz="2800" dirty="0" err="1"/>
              <a:t>Repeat</a:t>
            </a:r>
            <a:r>
              <a:rPr lang="pl-PL" sz="2800" dirty="0"/>
              <a:t> </a:t>
            </a:r>
            <a:r>
              <a:rPr lang="pl-PL" sz="2800" dirty="0" err="1"/>
              <a:t>several</a:t>
            </a:r>
            <a:r>
              <a:rPr lang="pl-PL" sz="2800" dirty="0"/>
              <a:t> </a:t>
            </a:r>
            <a:r>
              <a:rPr lang="pl-PL" sz="2800" dirty="0" err="1"/>
              <a:t>iterations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303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C83A06-818E-05CA-2815-752EB836E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D71054E-B1B9-B880-8404-98E6A9935C1E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66F43E84-4A1F-9719-ADDC-72F15DB8970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MMSeq2 – fast </a:t>
            </a:r>
            <a:r>
              <a:rPr lang="pl-PL" cap="small" spc="300" dirty="0" err="1">
                <a:latin typeface="Cambria" panose="02040503050406030204" pitchFamily="18" charset="0"/>
              </a:rPr>
              <a:t>homology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search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D8AEF26-3138-6D11-9CA9-2A51F4DE11A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D8AEF26-3138-6D11-9CA9-2A51F4DE11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BE81E04-0C1A-662D-9669-53C41128EFA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A29D749-CAE9-C0BA-BB29-C70AA388953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A160F47-9463-7B84-A602-09FBE22B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8EDE93A-5E0C-158B-E79B-135CE073C19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639C723-208A-DF7F-96E8-F0E0C0E3F1C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F10E218-DD79-2082-EF3F-D1BE3F895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4B3239A-E521-0190-1271-D002265F1E5A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D62DF48-2E79-D263-F84D-49B01DFB9204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4B03DD14-2CDE-88DD-F413-F9AE6606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E8A3B9DE-0BBD-6186-1ACE-E554ABF21760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3E661725-E1DB-5764-6603-C1FCB0E8BCE7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F01FBB1E-6E05-89F7-936C-710A3162D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EE13E625-B142-8AC3-AD0A-BF75AEAC3DFD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CDEE1AB-B5D7-12AE-6654-E17B77EE9C7D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8978AC1F-59C3-5D23-6B89-9D7A8992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46E54E9-115C-995E-0FF8-B6F4FEFFD867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3A1FD48A-3C1C-99DF-9A3A-E64FAE8FFFFC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BD08FB46-B7B6-61BE-5F37-35A8ADFC9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D378666-9377-4AB1-183D-94947B3EEBF9}"/>
              </a:ext>
            </a:extLst>
          </p:cNvPr>
          <p:cNvSpPr txBox="1"/>
          <p:nvPr/>
        </p:nvSpPr>
        <p:spPr>
          <a:xfrm>
            <a:off x="7072604" y="223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E66BA9C1-0816-F892-1A5E-0C0DE3AF24CC}"/>
              </a:ext>
            </a:extLst>
          </p:cNvPr>
          <p:cNvSpPr/>
          <p:nvPr/>
        </p:nvSpPr>
        <p:spPr>
          <a:xfrm>
            <a:off x="1869984" y="1383940"/>
            <a:ext cx="6359616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Many-against-many sequence search engine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C65C5605-962B-4F91-ADB4-6050B7876B4A}"/>
              </a:ext>
            </a:extLst>
          </p:cNvPr>
          <p:cNvSpPr/>
          <p:nvPr/>
        </p:nvSpPr>
        <p:spPr>
          <a:xfrm>
            <a:off x="1869984" y="3143250"/>
            <a:ext cx="6359616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Used in ColabFold / AlphaFold pipelines to generate MSAs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D8B2D660-DB01-E9C8-3EB6-FD7898786193}"/>
              </a:ext>
            </a:extLst>
          </p:cNvPr>
          <p:cNvSpPr/>
          <p:nvPr/>
        </p:nvSpPr>
        <p:spPr>
          <a:xfrm>
            <a:off x="1869984" y="4902560"/>
            <a:ext cx="6359616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🚀 100× faster than BLAST / </a:t>
            </a:r>
            <a:r>
              <a:rPr dirty="0" err="1"/>
              <a:t>JackHMMER</a:t>
            </a:r>
            <a:r>
              <a:rPr dirty="0"/>
              <a:t> using k-</a:t>
            </a:r>
            <a:r>
              <a:rPr dirty="0" err="1"/>
              <a:t>mer</a:t>
            </a:r>
            <a:r>
              <a:rPr dirty="0"/>
              <a:t> prefiltering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23D1A36-2276-5E06-0BE6-C2922A7D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277" y="1895264"/>
            <a:ext cx="4501560" cy="318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372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2E6C5F-4ADA-90C8-F50D-DEB2B66C3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A55D8FF5-DB07-7DC5-142A-0A3996683541}"/>
              </a:ext>
            </a:extLst>
          </p:cNvPr>
          <p:cNvSpPr/>
          <p:nvPr/>
        </p:nvSpPr>
        <p:spPr>
          <a:xfrm>
            <a:off x="1698171" y="1243864"/>
            <a:ext cx="10183884" cy="5470290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8CD9F92-C94E-4567-7CEB-584F457F5833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83020E9B-1B8C-7457-B4FE-7D81739BEE7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MSA </a:t>
            </a:r>
            <a:r>
              <a:rPr lang="pl-PL" cap="small" spc="300" dirty="0" err="1">
                <a:latin typeface="Cambria" panose="02040503050406030204" pitchFamily="18" charset="0"/>
              </a:rPr>
              <a:t>usecases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83DA5A4-1223-95B8-936F-A408CAC22824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83DA5A4-1223-95B8-936F-A408CAC228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630EEE9-4931-D129-7320-BE0189B5B09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02DADEB-6EB8-1236-8654-93B620A25C3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20FB766-5F09-FF2E-56EA-43AE8B9A3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30F7F83-98DA-06B6-30CD-6E109F035CE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63B82BF-0E03-0E64-185A-292CF0583CF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429599C-1BC7-DA9D-326B-EAD18E0DD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3FE78FA-8D82-9AFC-468C-084B016B0549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67F4496-8492-31C9-7ABF-4EFDA5C6700D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1A7D9253-B1EF-369C-DE59-9C4D68E59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7E02E091-C469-31E1-1A2E-82B2EF97F2D8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23448BAF-CB4E-2974-A20B-0F6B7ED7B1A1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9413AAAF-5B32-1590-3CA4-B6CA08426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163724E-FDD0-7031-0417-B0060BB0D895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C823069-7238-030D-92E8-788644A0351D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BFE9F561-FF0B-6E88-FEEB-FC28E5E05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FD654FB3-87FD-81F9-3EE1-B0EC0094E3CB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7C61005D-63B5-1811-1745-9D1D4B0C7024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5762F8F9-468D-4AC3-9487-8109C2DD1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F2D397-21E1-54FD-85BF-0D5F52B41E92}"/>
              </a:ext>
            </a:extLst>
          </p:cNvPr>
          <p:cNvSpPr txBox="1"/>
          <p:nvPr/>
        </p:nvSpPr>
        <p:spPr>
          <a:xfrm>
            <a:off x="7072604" y="2239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BF4B08E1-F505-7493-27BB-F06BF2B5D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692373"/>
              </p:ext>
            </p:extLst>
          </p:nvPr>
        </p:nvGraphicFramePr>
        <p:xfrm>
          <a:off x="1869984" y="1290442"/>
          <a:ext cx="10012071" cy="5425440"/>
        </p:xfrm>
        <a:graphic>
          <a:graphicData uri="http://schemas.openxmlformats.org/drawingml/2006/table">
            <a:tbl>
              <a:tblPr/>
              <a:tblGrid>
                <a:gridCol w="2459420">
                  <a:extLst>
                    <a:ext uri="{9D8B030D-6E8A-4147-A177-3AD203B41FA5}">
                      <a16:colId xmlns:a16="http://schemas.microsoft.com/office/drawing/2014/main" val="4270292868"/>
                    </a:ext>
                  </a:extLst>
                </a:gridCol>
                <a:gridCol w="4030825">
                  <a:extLst>
                    <a:ext uri="{9D8B030D-6E8A-4147-A177-3AD203B41FA5}">
                      <a16:colId xmlns:a16="http://schemas.microsoft.com/office/drawing/2014/main" val="3156104138"/>
                    </a:ext>
                  </a:extLst>
                </a:gridCol>
                <a:gridCol w="3521826">
                  <a:extLst>
                    <a:ext uri="{9D8B030D-6E8A-4147-A177-3AD203B41FA5}">
                      <a16:colId xmlns:a16="http://schemas.microsoft.com/office/drawing/2014/main" val="392840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Application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Role of MSA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Example</a:t>
                      </a:r>
                      <a:r>
                        <a:rPr lang="pl-PL" sz="2200" b="1" dirty="0"/>
                        <a:t> </a:t>
                      </a:r>
                      <a:r>
                        <a:rPr lang="pl-PL" sz="2200" b="1" dirty="0" err="1"/>
                        <a:t>Tool</a:t>
                      </a:r>
                      <a:r>
                        <a:rPr lang="pl-PL" sz="2200" b="1" dirty="0"/>
                        <a:t> / Database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87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🌳 </a:t>
                      </a:r>
                      <a:r>
                        <a:rPr lang="pl-PL" sz="2200" b="1"/>
                        <a:t>Phylogenetics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Identify conserved/variable sites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RAxML, PhyML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41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🧬 </a:t>
                      </a:r>
                      <a:r>
                        <a:rPr lang="pl-PL" sz="2200" b="1"/>
                        <a:t>Structure Prediction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Input for contact prediction &amp; deep learning models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AlphaFold, RoseTTAFold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336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⚡ </a:t>
                      </a:r>
                      <a:r>
                        <a:rPr lang="pl-PL" sz="2200" b="1"/>
                        <a:t>Functional Annotation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Detect conserved functional residues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Pfam</a:t>
                      </a:r>
                      <a:r>
                        <a:rPr lang="pl-PL" sz="2200" dirty="0"/>
                        <a:t>, </a:t>
                      </a:r>
                      <a:r>
                        <a:rPr lang="pl-PL" sz="2200" dirty="0" err="1"/>
                        <a:t>InterPro</a:t>
                      </a:r>
                      <a:endParaRPr lang="pl-PL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819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🧪 </a:t>
                      </a:r>
                      <a:r>
                        <a:rPr lang="pl-PL" sz="2200" b="1"/>
                        <a:t>Mutational Analysis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Conservation</a:t>
                      </a:r>
                      <a:r>
                        <a:rPr lang="pl-PL" sz="2200" dirty="0"/>
                        <a:t> → </a:t>
                      </a:r>
                      <a:r>
                        <a:rPr lang="pl-PL" sz="2200" dirty="0" err="1"/>
                        <a:t>mutation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impact</a:t>
                      </a:r>
                      <a:endParaRPr lang="pl-PL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EVmutation, DeepSequence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7579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🔍 </a:t>
                      </a:r>
                      <a:r>
                        <a:rPr lang="pl-PL" sz="2200" b="1"/>
                        <a:t>Motif Discovery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Consensus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sequences</a:t>
                      </a:r>
                      <a:r>
                        <a:rPr lang="pl-PL" sz="2200" dirty="0"/>
                        <a:t>, </a:t>
                      </a:r>
                      <a:r>
                        <a:rPr lang="pl-PL" sz="2200" dirty="0" err="1"/>
                        <a:t>conserved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motifs</a:t>
                      </a:r>
                      <a:endParaRPr lang="pl-PL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MEME, WebLogo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795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🛠️ </a:t>
                      </a:r>
                      <a:r>
                        <a:rPr lang="pl-PL" sz="2200" b="1"/>
                        <a:t>Protein / Peptide Design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Identify mutationally tolerant sites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Protein engineering, vaccine design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36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🔗 </a:t>
                      </a:r>
                      <a:r>
                        <a:rPr lang="pl-PL" sz="2200" b="1"/>
                        <a:t>Homology Search</a:t>
                      </a:r>
                      <a:endParaRPr lang="pl-PL" sz="22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Build profiles/HMMs for sensitive search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PSI-BLAST, HMMER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662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42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9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43E22D-4F63-D68B-7077-D571968A0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3E40A4B5-BEE9-6D54-AD03-C29CF7B85D3D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93F2CBBF-2577-5490-1444-DB17FD86F65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CASP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B9F988F0-9253-02D6-A3BB-754B7445847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B9F988F0-9253-02D6-A3BB-754B744584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E353A354-F123-E5F7-B9B4-096D40C981A7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78BA905-9D3F-6146-4067-D167FA34B246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AEB26E76-FF07-F786-7AD7-BC6ADEF02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3ACF5EF-4003-3445-3E73-2748E3858234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B0451D2-C6EB-A7E0-8EDE-13BC07BFB5E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9A6367F7-27E4-95C8-73DA-1368355F3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FAE24B8-7D55-2F31-CAE6-B5157E652A5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9284F20-29AF-BF0D-093C-0A9C3F9B1ECA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Laptop z wypełnieniem pełnym">
              <a:extLst>
                <a:ext uri="{FF2B5EF4-FFF2-40B4-BE49-F238E27FC236}">
                  <a16:creationId xmlns:a16="http://schemas.microsoft.com/office/drawing/2014/main" id="{D84B4D1A-EA2D-10EF-128D-A0BAD3CB3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60642706-0615-3BEF-5497-F57E00334293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6B0CD4F5-E988-4A66-2770-93AF0D1AF86A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9" name="Grafika 48" descr="Procesor z wypełnieniem pełnym">
              <a:extLst>
                <a:ext uri="{FF2B5EF4-FFF2-40B4-BE49-F238E27FC236}">
                  <a16:creationId xmlns:a16="http://schemas.microsoft.com/office/drawing/2014/main" id="{349656CC-355E-6599-D48A-EE8AE7C94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67C6888D-1A90-7162-3C2F-DB1C111E53F6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D1BC787B-712D-506B-F20E-A569AFD4DF53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2" name="Grafika 51" descr="Liczydło z wypełnieniem pełnym">
              <a:extLst>
                <a:ext uri="{FF2B5EF4-FFF2-40B4-BE49-F238E27FC236}">
                  <a16:creationId xmlns:a16="http://schemas.microsoft.com/office/drawing/2014/main" id="{2A439CCD-410A-4944-B27F-134BE2DA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EB4A172D-1111-01AE-5CBF-D4D8882BFE48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C6223A50-3834-F81C-85AA-5C768B864EE2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5" name="Grafika 54" descr="Bambus z wypełnieniem pełnym">
              <a:extLst>
                <a:ext uri="{FF2B5EF4-FFF2-40B4-BE49-F238E27FC236}">
                  <a16:creationId xmlns:a16="http://schemas.microsoft.com/office/drawing/2014/main" id="{0FBE9A24-2C38-D6A8-720C-70895BA7F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0A7BE342-2073-932F-2270-7792474EE3D3}"/>
              </a:ext>
            </a:extLst>
          </p:cNvPr>
          <p:cNvSpPr/>
          <p:nvPr/>
        </p:nvSpPr>
        <p:spPr>
          <a:xfrm>
            <a:off x="1752600" y="1371600"/>
            <a:ext cx="9588500" cy="128739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🏆 CASP (Critical Assessment of Structure Prediction) — biennial blind test since 1994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345CA523-2724-B9F8-BD4A-430C1867D1EA}"/>
              </a:ext>
            </a:extLst>
          </p:cNvPr>
          <p:cNvSpPr/>
          <p:nvPr/>
        </p:nvSpPr>
        <p:spPr>
          <a:xfrm>
            <a:off x="1752600" y="3184708"/>
            <a:ext cx="9588500" cy="128739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Benchmarking structure prediction accuracy (GDT-TS, TM-score)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244E7C18-74AC-3BF7-47B0-109DD201312D}"/>
              </a:ext>
            </a:extLst>
          </p:cNvPr>
          <p:cNvSpPr/>
          <p:nvPr/>
        </p:nvSpPr>
        <p:spPr>
          <a:xfrm>
            <a:off x="1752600" y="4997817"/>
            <a:ext cx="9588500" cy="128739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🚀 CASP14 (2020): AlphaFold2 achieved near-experimental accuracy</a:t>
            </a:r>
          </a:p>
        </p:txBody>
      </p:sp>
    </p:spTree>
    <p:extLst>
      <p:ext uri="{BB962C8B-B14F-4D97-AF65-F5344CB8AC3E}">
        <p14:creationId xmlns:p14="http://schemas.microsoft.com/office/powerpoint/2010/main" val="1883583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DE382-0CC9-8800-FB9E-AB4C8156E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D57A40F-8202-4268-D816-B945C4E8088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D5E9475-524B-9602-BEF2-4845EEE62E1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From </a:t>
            </a:r>
            <a:r>
              <a:rPr lang="pl-PL" cap="small" spc="300" dirty="0" err="1">
                <a:latin typeface="Cambria" panose="02040503050406030204" pitchFamily="18" charset="0"/>
              </a:rPr>
              <a:t>sequence</a:t>
            </a:r>
            <a:r>
              <a:rPr lang="pl-PL" cap="small" spc="300" dirty="0">
                <a:latin typeface="Cambria" panose="02040503050406030204" pitchFamily="18" charset="0"/>
              </a:rPr>
              <a:t> to </a:t>
            </a:r>
            <a:r>
              <a:rPr lang="pl-PL" cap="small" spc="300" dirty="0" err="1">
                <a:latin typeface="Cambria" panose="02040503050406030204" pitchFamily="18" charset="0"/>
              </a:rPr>
              <a:t>structure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C88DB6D-A892-105B-F7BF-09C752CEE48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C88DB6D-A892-105B-F7BF-09C752CEE4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A200CFE4-4402-40D5-8155-32BA7E22E82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7423CCB-F228-5A28-C77E-649686721C6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9582BAA3-62E4-D549-0E92-6CF6E3BA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CBCBA5C-01AB-BB8B-EE43-A29F7CFBB57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F9579FC-6358-4674-A91B-243025DDEF6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7EA76051-1D6A-E60A-27F5-C930D12D2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D210D7F-9157-22C1-4D1C-5A99EF0483C2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3A3B2B4-2889-2D8B-9230-6DF9AEB5BB78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2FBEC77B-1DA8-C319-12C0-85E34B3E3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2D866DC4-9733-BB59-1727-AC1B329B569B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539813AB-965E-E01A-B129-098886485F4D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5C95D6EE-7B09-4052-CD3E-EA95647A2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22ED4C42-2EF2-9C42-0901-BCD02A4A7179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88A4D4A5-6C7F-D6B7-D34D-CADE49BAE143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BB0CB5B5-8669-6B6D-4266-C3C8A178C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A6F33BA-B70A-4DB7-D7C7-2E70527EAC51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BE5DCBF5-2FCF-789C-394C-DC915000D41F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A2913D3C-DD8B-F2F6-ECC5-6419B4CE9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74E608B0-5F07-2AA7-48CC-906D16332090}"/>
              </a:ext>
            </a:extLst>
          </p:cNvPr>
          <p:cNvSpPr/>
          <p:nvPr/>
        </p:nvSpPr>
        <p:spPr>
          <a:xfrm>
            <a:off x="2062066" y="1363524"/>
            <a:ext cx="9004040" cy="125672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Sequence similarity ≠ structural similarity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1DA010E6-9491-EA54-87CA-CD01C28472D4}"/>
              </a:ext>
            </a:extLst>
          </p:cNvPr>
          <p:cNvSpPr/>
          <p:nvPr/>
        </p:nvSpPr>
        <p:spPr>
          <a:xfrm>
            <a:off x="2062066" y="3235578"/>
            <a:ext cx="9004040" cy="125672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🏗️ Structure is more conserved → better reflects evolutionary ancestry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39B80697-6A78-9217-F846-CD14CB307BD5}"/>
              </a:ext>
            </a:extLst>
          </p:cNvPr>
          <p:cNvSpPr/>
          <p:nvPr/>
        </p:nvSpPr>
        <p:spPr>
          <a:xfrm>
            <a:off x="2116495" y="5107631"/>
            <a:ext cx="9004040" cy="125672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Structural comparison complements sequence alignment</a:t>
            </a:r>
          </a:p>
        </p:txBody>
      </p:sp>
    </p:spTree>
    <p:extLst>
      <p:ext uri="{BB962C8B-B14F-4D97-AF65-F5344CB8AC3E}">
        <p14:creationId xmlns:p14="http://schemas.microsoft.com/office/powerpoint/2010/main" val="96660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4EA88-5507-A204-259C-13BCF8AA3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284B283-1B5D-68EE-03EE-B5A5D9A7574C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1803146E-D095-A777-F47F-9A0B4F385C1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Metrics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E2DE1C5D-1474-3EF2-4457-39963BD2597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E2DE1C5D-1474-3EF2-4457-39963BD259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CA999E0-387C-2D0B-066A-9D37ED3C836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076E4F1-1821-C9BA-3196-79645F87885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2E0DDF54-2AC4-1D0B-45A9-5799FD95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697B92B-A0DD-C200-14EF-BF9C5FBE007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5A07ADA-9F84-8FDD-CE06-98C7A691BBF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4F2C702-E6C7-D8E2-A637-96354D1A1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65E5085-CEB3-30F5-8CFE-BF2B0728D69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E4E2039-E0D0-7967-825A-7E657A8062E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A8DFBD83-97E0-BF73-1208-686DC44DC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42F3F85-1374-2498-27F4-1D369AC0D69D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26365E26-8E96-D4AF-374D-6B7F924CA243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3AF78607-CB06-5E0A-A541-555DA059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5AA6D809-8CBE-B496-D9F9-13A3983B60C9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98D1ABF6-BFA1-62C8-9B6E-031F2F5879EC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89C6624C-79ED-4ECB-7AC0-16BDCA81E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807A02F7-366D-13EF-AA58-B7D98342AA15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EF95914C-96B3-4B13-BBA7-EDA8ABF3268D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CB9E3862-25A3-E39D-A8DC-A3B7EB97D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Czcionka, tekst, biały, diagram&#10;&#10;Zawartość wygenerowana przez AI może być niepoprawna.">
            <a:extLst>
              <a:ext uri="{FF2B5EF4-FFF2-40B4-BE49-F238E27FC236}">
                <a16:creationId xmlns:a16="http://schemas.microsoft.com/office/drawing/2014/main" id="{383D5CBF-9EDA-B400-5142-0B527F78189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8103" y="1450967"/>
            <a:ext cx="3644900" cy="1270000"/>
          </a:xfrm>
          <a:prstGeom prst="rect">
            <a:avLst/>
          </a:prstGeom>
        </p:spPr>
      </p:pic>
      <p:pic>
        <p:nvPicPr>
          <p:cNvPr id="9" name="Obraz 8" descr="Obraz zawierający tekst, Czcionka, linia, diagram&#10;&#10;Zawartość wygenerowana przez AI może być niepoprawna.">
            <a:extLst>
              <a:ext uri="{FF2B5EF4-FFF2-40B4-BE49-F238E27FC236}">
                <a16:creationId xmlns:a16="http://schemas.microsoft.com/office/drawing/2014/main" id="{8C3A8BCE-D60B-01E7-DB16-F8E570D1A7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98103" y="3336396"/>
            <a:ext cx="5588000" cy="1409700"/>
          </a:xfrm>
          <a:prstGeom prst="rect">
            <a:avLst/>
          </a:prstGeom>
        </p:spPr>
      </p:pic>
      <p:pic>
        <p:nvPicPr>
          <p:cNvPr id="14" name="Obraz 13" descr="Obraz zawierający Czcionka, tekst, biały, kaligrafia&#10;&#10;Zawartość wygenerowana przez AI może być niepoprawna.">
            <a:extLst>
              <a:ext uri="{FF2B5EF4-FFF2-40B4-BE49-F238E27FC236}">
                <a16:creationId xmlns:a16="http://schemas.microsoft.com/office/drawing/2014/main" id="{DBEB19AE-5FB4-D3DB-5906-9B3DEA578F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98103" y="5165612"/>
            <a:ext cx="5486400" cy="1193800"/>
          </a:xfrm>
          <a:prstGeom prst="rect">
            <a:avLst/>
          </a:prstGeom>
        </p:spPr>
      </p:pic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4998A996-93FB-AD55-462A-CF99E87BFBFA}"/>
              </a:ext>
            </a:extLst>
          </p:cNvPr>
          <p:cNvSpPr/>
          <p:nvPr/>
        </p:nvSpPr>
        <p:spPr>
          <a:xfrm>
            <a:off x="1838011" y="1954245"/>
            <a:ext cx="3651739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🧮 TM-score and RMSD – global structural accuracy</a:t>
            </a:r>
          </a:p>
        </p:txBody>
      </p:sp>
      <p:sp>
        <p:nvSpPr>
          <p:cNvPr id="22" name="Rounded Rectangle 4">
            <a:extLst>
              <a:ext uri="{FF2B5EF4-FFF2-40B4-BE49-F238E27FC236}">
                <a16:creationId xmlns:a16="http://schemas.microsoft.com/office/drawing/2014/main" id="{742A9CF6-B8C1-86E0-7A5A-5CB9264D0011}"/>
              </a:ext>
            </a:extLst>
          </p:cNvPr>
          <p:cNvSpPr/>
          <p:nvPr/>
        </p:nvSpPr>
        <p:spPr>
          <a:xfrm>
            <a:off x="1838010" y="4224408"/>
            <a:ext cx="3651739" cy="1828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lDDT – local distance-based accuracy</a:t>
            </a:r>
          </a:p>
        </p:txBody>
      </p:sp>
    </p:spTree>
    <p:extLst>
      <p:ext uri="{BB962C8B-B14F-4D97-AF65-F5344CB8AC3E}">
        <p14:creationId xmlns:p14="http://schemas.microsoft.com/office/powerpoint/2010/main" val="358906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F2E6BA-48CC-8463-D7D7-5DD045D9A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3CF3A6CE-F71E-D63A-51C5-E323BC560B62}"/>
              </a:ext>
            </a:extLst>
          </p:cNvPr>
          <p:cNvSpPr/>
          <p:nvPr/>
        </p:nvSpPr>
        <p:spPr>
          <a:xfrm>
            <a:off x="1698171" y="1981521"/>
            <a:ext cx="9884228" cy="3481288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19FA488F-A3A5-E3FE-E8D0-2F2501E68AC0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14E982FD-A13A-6ED6-4074-369714492DE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Metrics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E63BD9F0-32DD-3083-1875-DC1E7B274A6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E63BD9F0-32DD-3083-1875-DC1E7B274A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682441C8-6928-3270-4E75-AF33A84D594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FD569C1C-D33F-1F4E-4853-58B8C4C315A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AB0AA98-E6E4-2E50-1D02-9A18E0836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28CE858-0E67-1DBB-B003-33695C80045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7C676BD-D71F-DCFD-778F-B5E5D30DB32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FBF47C8B-3C38-9E30-1961-CE6AD7A46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FC0CB8E-11EB-2D36-2DA4-59B7DF5033D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E91B3A5-836E-602D-915A-AFCF6457CAE2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34D0F97C-829C-C7A6-9038-A06672AF2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CD39AE77-C526-E51A-C61B-EB0A0048ECA4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22AAD796-87F7-C515-64D3-9476FDB04E64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6E59F9D9-63CF-563F-A810-F700209AC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D8DD2CEE-A471-7BE9-909E-B5984972588F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9FEB4C49-A3F5-E661-22E7-32FD9AFCC694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4404EDE0-1BA0-E7A1-D156-FBA6A04A1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643F6427-C015-FBF3-7F5C-B47F35564ACA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1318C5AB-A2FC-B158-D34C-C689AA2A329F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312DDA3F-0793-E582-B8B8-6E13C12DD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4FF2A035-27C5-AC9F-7245-B551F27C01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143526"/>
              </p:ext>
            </p:extLst>
          </p:nvPr>
        </p:nvGraphicFramePr>
        <p:xfrm>
          <a:off x="1838011" y="2212728"/>
          <a:ext cx="9744388" cy="2926080"/>
        </p:xfrm>
        <a:graphic>
          <a:graphicData uri="http://schemas.openxmlformats.org/drawingml/2006/table">
            <a:tbl>
              <a:tblPr/>
              <a:tblGrid>
                <a:gridCol w="2436097">
                  <a:extLst>
                    <a:ext uri="{9D8B030D-6E8A-4147-A177-3AD203B41FA5}">
                      <a16:colId xmlns:a16="http://schemas.microsoft.com/office/drawing/2014/main" val="707013485"/>
                    </a:ext>
                  </a:extLst>
                </a:gridCol>
                <a:gridCol w="2436097">
                  <a:extLst>
                    <a:ext uri="{9D8B030D-6E8A-4147-A177-3AD203B41FA5}">
                      <a16:colId xmlns:a16="http://schemas.microsoft.com/office/drawing/2014/main" val="874085170"/>
                    </a:ext>
                  </a:extLst>
                </a:gridCol>
                <a:gridCol w="2436097">
                  <a:extLst>
                    <a:ext uri="{9D8B030D-6E8A-4147-A177-3AD203B41FA5}">
                      <a16:colId xmlns:a16="http://schemas.microsoft.com/office/drawing/2014/main" val="3156641841"/>
                    </a:ext>
                  </a:extLst>
                </a:gridCol>
                <a:gridCol w="2436097">
                  <a:extLst>
                    <a:ext uri="{9D8B030D-6E8A-4147-A177-3AD203B41FA5}">
                      <a16:colId xmlns:a16="http://schemas.microsoft.com/office/drawing/2014/main" val="1340351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Alignment Required?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Sensitive to Outliers?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 dirty="0" err="1"/>
                        <a:t>Measures</a:t>
                      </a:r>
                      <a:endParaRPr lang="pl-PL" sz="24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344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RMSD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High sensitivity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Global deviation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1253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TM-score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✅ yes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Lower sensitivity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Overall fold similarity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303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b="1"/>
                        <a:t>lDDT</a:t>
                      </a:r>
                      <a:endParaRPr lang="pl-PL" sz="24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❌ no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/>
                        <a:t>Low sensitivity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400" dirty="0" err="1"/>
                        <a:t>Local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geometric</a:t>
                      </a:r>
                      <a:r>
                        <a:rPr lang="pl-PL" sz="2400" dirty="0"/>
                        <a:t> </a:t>
                      </a:r>
                      <a:r>
                        <a:rPr lang="pl-PL" sz="2400" dirty="0" err="1"/>
                        <a:t>correctness</a:t>
                      </a:r>
                      <a:endParaRPr lang="pl-PL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544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879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A7347-DE94-1215-BF99-68952FAB9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EB8E824-1B42-F335-2F90-2E6E3E79475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558FB50-91F2-948F-EF02-D9A71A823E3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DALI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CDFC044-7FBC-366E-A062-675983B6BDC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CDFC044-7FBC-366E-A062-675983B6BD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AB31427-794F-7B16-7B21-E2C96CC9AAE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0617B903-BB14-CA0E-0B17-873B1603B01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1F79AFD-DCE2-03EA-1A67-0027EB8E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5899EFB-9502-38A9-3776-5EC90CCA1E2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A4E8EAF-7826-823C-FB2C-166898EA15D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49B02B0-277E-125A-C440-0176B5FA2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39AFC30-4065-FF09-1BD8-A2601B528B5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550D1CD-72FF-65FF-DAE9-8F192F74B672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CAC9CF98-B34D-AA73-04E9-D2E461311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646375EE-C75A-CA66-2A4C-831579BE5F93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8D1E3082-3F55-3CF9-5E2D-68D56199606D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C4ABBDB6-F76D-11F9-660F-B1E7FB723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B0FEAC47-3A34-51BD-0A88-A971EA4381DA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90C11788-4EEF-784E-F23A-42DC269E01B8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76A388A3-2069-8D2A-C25F-A79744195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7708391A-C99C-4A47-6E7D-4345465CCB1A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E3BE5F0B-32E8-F9E6-D672-00B681B96FA1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4DE1B9BA-D74C-D89B-04E9-2DC321C95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285A44DB-D06A-720E-AC04-F5283DF3B55D}"/>
              </a:ext>
            </a:extLst>
          </p:cNvPr>
          <p:cNvSpPr/>
          <p:nvPr/>
        </p:nvSpPr>
        <p:spPr>
          <a:xfrm>
            <a:off x="2062066" y="1251558"/>
            <a:ext cx="9004040" cy="79007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🧱 </a:t>
            </a:r>
            <a:r>
              <a:rPr lang="pl-PL" sz="2800" dirty="0" err="1"/>
              <a:t>Represent</a:t>
            </a:r>
            <a:r>
              <a:rPr lang="pl-PL" sz="2800" dirty="0"/>
              <a:t> </a:t>
            </a:r>
            <a:r>
              <a:rPr lang="pl-PL" sz="2800" dirty="0" err="1"/>
              <a:t>structures</a:t>
            </a:r>
            <a:r>
              <a:rPr lang="pl-PL" sz="2800" dirty="0"/>
              <a:t> as </a:t>
            </a:r>
            <a:r>
              <a:rPr lang="pl-PL" sz="2800" dirty="0" err="1"/>
              <a:t>distance</a:t>
            </a:r>
            <a:r>
              <a:rPr lang="pl-PL" sz="2800" dirty="0"/>
              <a:t> </a:t>
            </a:r>
            <a:r>
              <a:rPr lang="pl-PL" sz="2800" dirty="0" err="1"/>
              <a:t>matrices</a:t>
            </a:r>
            <a:endParaRPr dirty="0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01691538-1173-3297-96A6-D44FB2A824F1}"/>
              </a:ext>
            </a:extLst>
          </p:cNvPr>
          <p:cNvSpPr/>
          <p:nvPr/>
        </p:nvSpPr>
        <p:spPr>
          <a:xfrm>
            <a:off x="2062066" y="2184745"/>
            <a:ext cx="9004040" cy="79007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🔍 </a:t>
            </a:r>
            <a:r>
              <a:rPr lang="pl-PL" sz="2800" dirty="0" err="1"/>
              <a:t>Search</a:t>
            </a:r>
            <a:r>
              <a:rPr lang="pl-PL" sz="2800" dirty="0"/>
              <a:t> for </a:t>
            </a:r>
            <a:r>
              <a:rPr lang="pl-PL" sz="2800" dirty="0" err="1"/>
              <a:t>local</a:t>
            </a:r>
            <a:r>
              <a:rPr lang="pl-PL" sz="2800" dirty="0"/>
              <a:t> </a:t>
            </a:r>
            <a:r>
              <a:rPr lang="pl-PL" sz="2800" dirty="0" err="1"/>
              <a:t>structural</a:t>
            </a:r>
            <a:r>
              <a:rPr lang="pl-PL" sz="2800" dirty="0"/>
              <a:t> </a:t>
            </a:r>
            <a:r>
              <a:rPr lang="pl-PL" sz="2800" dirty="0" err="1"/>
              <a:t>patterns</a:t>
            </a:r>
            <a:endParaRPr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F58B372A-D2D6-9DD8-B927-4477B476ABF5}"/>
              </a:ext>
            </a:extLst>
          </p:cNvPr>
          <p:cNvSpPr/>
          <p:nvPr/>
        </p:nvSpPr>
        <p:spPr>
          <a:xfrm>
            <a:off x="2062066" y="3117932"/>
            <a:ext cx="9004040" cy="79007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🧩 </a:t>
            </a:r>
            <a:r>
              <a:rPr lang="pl-PL" sz="2800" dirty="0" err="1"/>
              <a:t>Align</a:t>
            </a:r>
            <a:r>
              <a:rPr lang="pl-PL" sz="2800" dirty="0"/>
              <a:t> </a:t>
            </a:r>
            <a:r>
              <a:rPr lang="pl-PL" sz="2800" dirty="0" err="1"/>
              <a:t>fragments</a:t>
            </a:r>
            <a:r>
              <a:rPr lang="pl-PL" sz="2800" dirty="0"/>
              <a:t> to </a:t>
            </a:r>
            <a:r>
              <a:rPr lang="pl-PL" sz="2800" dirty="0" err="1"/>
              <a:t>build</a:t>
            </a:r>
            <a:r>
              <a:rPr lang="pl-PL" sz="2800" dirty="0"/>
              <a:t> </a:t>
            </a:r>
            <a:r>
              <a:rPr lang="pl-PL" sz="2800" dirty="0" err="1"/>
              <a:t>initial</a:t>
            </a:r>
            <a:r>
              <a:rPr lang="pl-PL" sz="2800" dirty="0"/>
              <a:t> </a:t>
            </a:r>
            <a:r>
              <a:rPr lang="pl-PL" sz="2800" dirty="0" err="1"/>
              <a:t>alignment</a:t>
            </a:r>
            <a:endParaRPr dirty="0"/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407EFFD2-7AD7-5D32-62A0-7063702D874F}"/>
              </a:ext>
            </a:extLst>
          </p:cNvPr>
          <p:cNvSpPr/>
          <p:nvPr/>
        </p:nvSpPr>
        <p:spPr>
          <a:xfrm>
            <a:off x="2062066" y="4051119"/>
            <a:ext cx="9004040" cy="79007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🔄 </a:t>
            </a:r>
            <a:r>
              <a:rPr lang="pl-PL" sz="2800" dirty="0" err="1"/>
              <a:t>Iterative</a:t>
            </a:r>
            <a:r>
              <a:rPr lang="pl-PL" sz="2800" dirty="0"/>
              <a:t> </a:t>
            </a:r>
            <a:r>
              <a:rPr lang="pl-PL" sz="2800" dirty="0" err="1"/>
              <a:t>refinement</a:t>
            </a:r>
            <a:endParaRPr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2DDD3DCD-98A1-21F3-F253-1F8C20E1703A}"/>
              </a:ext>
            </a:extLst>
          </p:cNvPr>
          <p:cNvSpPr/>
          <p:nvPr/>
        </p:nvSpPr>
        <p:spPr>
          <a:xfrm>
            <a:off x="2062066" y="4984306"/>
            <a:ext cx="9004040" cy="79007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📉 </a:t>
            </a:r>
            <a:r>
              <a:rPr lang="pl-PL" sz="2800" dirty="0" err="1"/>
              <a:t>Minimize</a:t>
            </a:r>
            <a:r>
              <a:rPr lang="pl-PL" sz="2800" dirty="0"/>
              <a:t> </a:t>
            </a:r>
            <a:r>
              <a:rPr lang="pl-PL" sz="2800" dirty="0" err="1"/>
              <a:t>distance</a:t>
            </a:r>
            <a:r>
              <a:rPr lang="pl-PL" sz="2800" dirty="0"/>
              <a:t> error</a:t>
            </a:r>
            <a:endParaRPr dirty="0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9A0ED9CC-71C3-B68F-D275-38C535B21F29}"/>
              </a:ext>
            </a:extLst>
          </p:cNvPr>
          <p:cNvSpPr/>
          <p:nvPr/>
        </p:nvSpPr>
        <p:spPr>
          <a:xfrm>
            <a:off x="2062066" y="5917495"/>
            <a:ext cx="9004040" cy="79007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🏆 </a:t>
            </a:r>
            <a:r>
              <a:rPr lang="pl-PL" sz="2800" dirty="0" err="1"/>
              <a:t>Calculate</a:t>
            </a:r>
            <a:r>
              <a:rPr lang="pl-PL" sz="2800" dirty="0"/>
              <a:t> Z-</a:t>
            </a:r>
            <a:r>
              <a:rPr lang="pl-PL" sz="2800" dirty="0" err="1"/>
              <a:t>score</a:t>
            </a:r>
            <a:r>
              <a:rPr lang="pl-PL" sz="2800" dirty="0"/>
              <a:t> to </a:t>
            </a:r>
            <a:r>
              <a:rPr lang="pl-PL" sz="2800" dirty="0" err="1"/>
              <a:t>assess</a:t>
            </a:r>
            <a:r>
              <a:rPr lang="pl-PL" sz="2800" dirty="0"/>
              <a:t> </a:t>
            </a:r>
            <a:r>
              <a:rPr lang="pl-PL" sz="2800" dirty="0" err="1"/>
              <a:t>significance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386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EFD94-730D-DEFE-1651-FB6667C2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A453B13-E076-E82B-C2EE-5C29ED73D99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48E64BF3-7880-4CDE-8D64-B53461EA597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Protein Data Bank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4CC97FA1-3F43-7FFD-0D6A-58B4FB75294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4CC97FA1-3F43-7FFD-0D6A-58B4FB7529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F63A23A-24F1-2326-13BB-2D535DAEBF4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5550B48-013F-BF3C-9C44-43BA1CE1278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B29CEC1-79DE-6C72-A4A8-9EB1E28A7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F9DB309-92FE-69F7-96E5-0BC3CA65C4A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8567585-C163-DB1F-6892-5296AE45E34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0C4691B-E489-32CA-3C05-7B9D71FD1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8C720FA-314C-E59A-DE0A-E044F7D683D5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4A3C50B-61CB-46B0-247D-E3B3FD5855D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CFA31FBD-66BF-C734-BF98-C60A1E0E8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E3C7EC46-4F14-F25D-7FEB-64A8BCB4FF4E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A41E2311-3865-5863-78FA-F689519972CA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B51FD0C6-0ECA-5A34-5E8B-6F8241F69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BE4E714F-AF78-11EC-A02A-07AAD7E1654D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4C2E33FC-807B-5B36-4B44-A162A8C50E63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C12277E0-B827-E1B7-EBA1-6DCDA4484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5BDAB049-4946-EE0C-86BA-D7ED17237E7D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DFF8BE98-30E0-2317-4244-46A3DF7C7E93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2E77CEFF-9A95-B10A-42C4-967E43D0E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AD2837E4-8069-2AAA-DA83-FE2C60BEA56E}"/>
              </a:ext>
            </a:extLst>
          </p:cNvPr>
          <p:cNvSpPr/>
          <p:nvPr/>
        </p:nvSpPr>
        <p:spPr>
          <a:xfrm>
            <a:off x="1952995" y="1267730"/>
            <a:ext cx="9486331" cy="135251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📦 Repository of experimentally determined 3D structures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B7CD98FE-BD0E-13DA-9F61-6E9BE330EFA5}"/>
              </a:ext>
            </a:extLst>
          </p:cNvPr>
          <p:cNvSpPr/>
          <p:nvPr/>
        </p:nvSpPr>
        <p:spPr>
          <a:xfrm>
            <a:off x="1952995" y="3041269"/>
            <a:ext cx="9486331" cy="135251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Sources: X-ray crystallography, NMR, Cryo-EM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19982DD0-E86F-6F38-73EF-2D2AF9BC889D}"/>
              </a:ext>
            </a:extLst>
          </p:cNvPr>
          <p:cNvSpPr/>
          <p:nvPr/>
        </p:nvSpPr>
        <p:spPr>
          <a:xfrm>
            <a:off x="1952995" y="4814808"/>
            <a:ext cx="9486331" cy="135251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🌐 Access via RCSB interface and Mol* visualization</a:t>
            </a:r>
          </a:p>
        </p:txBody>
      </p:sp>
    </p:spTree>
    <p:extLst>
      <p:ext uri="{BB962C8B-B14F-4D97-AF65-F5344CB8AC3E}">
        <p14:creationId xmlns:p14="http://schemas.microsoft.com/office/powerpoint/2010/main" val="82417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C6B23-F568-2EB2-467B-F6AA5922E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E8CE846-64DA-9953-F0A2-A8A48D8DF1B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2CDF8F05-9CA0-1D62-5A7F-9943F242B27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X-Ray </a:t>
            </a:r>
            <a:r>
              <a:rPr lang="pl-PL" cap="small" spc="300" dirty="0" err="1">
                <a:latin typeface="Cambria" panose="02040503050406030204" pitchFamily="18" charset="0"/>
              </a:rPr>
              <a:t>crystallography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D0A56ABD-AB45-757F-9B23-022BED0DA10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D0A56ABD-AB45-757F-9B23-022BED0DA1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EDB495F-385B-8C6F-C3F1-7DE3A53A22D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F4587E3-30D8-D2F9-322B-7ED69268BEF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A7A3931-C2A5-5A69-ABE3-635E02AFA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AE5D495-D06F-78C8-E627-A95DFF335AB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E3355F9-7B58-A3F1-26CF-888C08C7812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BDD7D378-84E4-489F-EF37-CE2C2891C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C36291A-316F-CE57-40AA-7F12D272993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E3E4D8-E7E6-DF69-857C-2BC5579241A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F4E55444-51C0-79B2-28B3-D4BA9DC54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172408CB-3674-F081-C040-380CDBFDF5A6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85065138-06FA-E0BA-3655-F4AFA0821052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0139AEA0-77A1-67D8-412A-463E23C42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D9F501E7-2A0B-281F-2B70-50C1DB5485B6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595C3DA6-1203-AE67-86FD-8DFAFF8A2E9D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392FF64F-057D-401B-90DD-0B76DB71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A330BC6B-51D6-8F53-AF09-2F402DFCDCBF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9746D6BB-E2D6-FA81-941C-05FCCE4E95C4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AFC6EAE7-94DB-3072-AD38-7CDEFE2D7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16386" name="Picture 2" descr="Crystallography | bartleby">
            <a:extLst>
              <a:ext uri="{FF2B5EF4-FFF2-40B4-BE49-F238E27FC236}">
                <a16:creationId xmlns:a16="http://schemas.microsoft.com/office/drawing/2014/main" id="{130B9B07-3691-0F71-3A43-259EDBEA7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02" y="1333521"/>
            <a:ext cx="8648096" cy="51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477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BA1F70-EC18-E9B2-642A-8E30C2A97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A3F5CA2-CF60-66AE-E542-58A193FC418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32CF35D6-BC63-C55F-7E4D-9FE2905291E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Protein </a:t>
            </a:r>
            <a:r>
              <a:rPr lang="pl-PL" cap="small" spc="300" dirty="0" err="1">
                <a:latin typeface="Cambria" panose="02040503050406030204" pitchFamily="18" charset="0"/>
              </a:rPr>
              <a:t>structure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prediction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methods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0E36A1D1-71B8-B6BD-0DCE-9A6B38237F4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0E36A1D1-71B8-B6BD-0DCE-9A6B38237F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43FAD3D-5881-A90B-CCA3-DED76369782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5174A36-6986-D9D9-B751-D4A99116B95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2942AAE-F599-56CC-47CC-B7709387A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304FEE6-0B14-158B-BF3B-99828B607AE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2F599F6-96ED-991B-1258-B752C7B96FB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EA4FBFF-4B9F-15DB-B1B8-041EECC0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7562DD0-DDDE-67CD-9914-A68140C5EEB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81A3D85-B707-3DB0-AEFE-BB70F557E8C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5E170F4B-CDC4-781C-F9CF-8D7EC4A03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46C33750-F49E-BA90-42BC-672960416842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841DC1E6-A2EA-DB93-78B1-512F8A3DD8CB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B36FDBC8-B4D8-93AF-979B-8D1B82373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AF873405-E35A-5483-CF3D-A7009BE33517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ED5BF544-E343-EE73-03FA-AD95BA2DE76F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F8C8732B-598B-D2AF-E8CF-EF8393994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10DF7A1A-E600-9B71-7F8D-6E09E052B29B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26E261F9-1188-0100-B517-E142DE9298CF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09AF2A4A-9CC8-208A-EB8A-851C16933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3BD97C51-4FA1-97BD-40EB-4ADB90F82DBE}"/>
              </a:ext>
            </a:extLst>
          </p:cNvPr>
          <p:cNvSpPr/>
          <p:nvPr/>
        </p:nvSpPr>
        <p:spPr>
          <a:xfrm>
            <a:off x="1698171" y="1243864"/>
            <a:ext cx="10259028" cy="5366119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5161EA8-6859-C80C-4CE5-B8D802873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754728"/>
              </p:ext>
            </p:extLst>
          </p:nvPr>
        </p:nvGraphicFramePr>
        <p:xfrm>
          <a:off x="1816277" y="1811023"/>
          <a:ext cx="10170532" cy="4231800"/>
        </p:xfrm>
        <a:graphic>
          <a:graphicData uri="http://schemas.openxmlformats.org/drawingml/2006/table">
            <a:tbl>
              <a:tblPr/>
              <a:tblGrid>
                <a:gridCol w="1778123">
                  <a:extLst>
                    <a:ext uri="{9D8B030D-6E8A-4147-A177-3AD203B41FA5}">
                      <a16:colId xmlns:a16="http://schemas.microsoft.com/office/drawing/2014/main" val="876083253"/>
                    </a:ext>
                  </a:extLst>
                </a:gridCol>
                <a:gridCol w="2817845">
                  <a:extLst>
                    <a:ext uri="{9D8B030D-6E8A-4147-A177-3AD203B41FA5}">
                      <a16:colId xmlns:a16="http://schemas.microsoft.com/office/drawing/2014/main" val="862015003"/>
                    </a:ext>
                  </a:extLst>
                </a:gridCol>
                <a:gridCol w="2332653">
                  <a:extLst>
                    <a:ext uri="{9D8B030D-6E8A-4147-A177-3AD203B41FA5}">
                      <a16:colId xmlns:a16="http://schemas.microsoft.com/office/drawing/2014/main" val="302483023"/>
                    </a:ext>
                  </a:extLst>
                </a:gridCol>
                <a:gridCol w="3241911">
                  <a:extLst>
                    <a:ext uri="{9D8B030D-6E8A-4147-A177-3AD203B41FA5}">
                      <a16:colId xmlns:a16="http://schemas.microsoft.com/office/drawing/2014/main" val="1468433031"/>
                    </a:ext>
                  </a:extLst>
                </a:gridCol>
              </a:tblGrid>
              <a:tr h="377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Feature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X-ray Crystallography 💎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NMR Spectroscopy 🧪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Cryo-Electron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Microscopy</a:t>
                      </a:r>
                      <a:r>
                        <a:rPr lang="pl-PL" sz="2000" b="1" dirty="0"/>
                        <a:t> ❄️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553909"/>
                  </a:ext>
                </a:extLst>
              </a:tr>
              <a:tr h="377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Principle</a:t>
                      </a:r>
                      <a:endParaRPr lang="pl-PL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Diffraction of X-rays through protein crystals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Magnetic resonance of atomic nuclei in solution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Imaging of flash-frozen proteins by electron beams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030184"/>
                  </a:ext>
                </a:extLst>
              </a:tr>
              <a:tr h="377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Sample state</a:t>
                      </a:r>
                      <a:endParaRPr lang="pl-PL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Crystalline solid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Solution (liquid)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Frozen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hydrated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sample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/>
                        <a:t>near</a:t>
                      </a:r>
                      <a:r>
                        <a:rPr lang="pl-PL" sz="2000" dirty="0"/>
                        <a:t>-native)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798438"/>
                  </a:ext>
                </a:extLst>
              </a:tr>
              <a:tr h="538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Size range</a:t>
                      </a:r>
                      <a:endParaRPr lang="pl-PL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Small to very large (no strict limit, but easier for &lt;200 kDa)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Small to medium (~5–50 kDa ideal)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Small to very large complexes (&gt;150 kDa, even megadalton assemblies)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097194"/>
                  </a:ext>
                </a:extLst>
              </a:tr>
              <a:tr h="538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Resolution</a:t>
                      </a:r>
                      <a:endParaRPr lang="pl-PL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High (1–3 Å typical)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Moderate (~2–3 Å for small proteins, lower for large)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Moderate</a:t>
                      </a:r>
                      <a:r>
                        <a:rPr lang="pl-PL" sz="2000" dirty="0"/>
                        <a:t> to high (2–4 Å </a:t>
                      </a:r>
                      <a:r>
                        <a:rPr lang="pl-PL" sz="2000" dirty="0" err="1"/>
                        <a:t>typical</a:t>
                      </a:r>
                      <a:r>
                        <a:rPr lang="pl-PL" sz="2000" dirty="0"/>
                        <a:t> with </a:t>
                      </a:r>
                      <a:r>
                        <a:rPr lang="pl-PL" sz="2000" dirty="0" err="1"/>
                        <a:t>latest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instruments</a:t>
                      </a:r>
                      <a:r>
                        <a:rPr lang="pl-PL" sz="2000" dirty="0"/>
                        <a:t>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963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782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5C5551-5CFC-3092-CC28-1EA3BA7EB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53CD03E-5EFA-AC40-6E86-DB3CFF0850E1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5B07D8D-3C4F-FB80-BBE0-69A493E486E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Protein </a:t>
            </a:r>
            <a:r>
              <a:rPr lang="pl-PL" cap="small" spc="300" dirty="0" err="1">
                <a:latin typeface="Cambria" panose="02040503050406030204" pitchFamily="18" charset="0"/>
              </a:rPr>
              <a:t>structure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prediction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methods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59AE1D4F-82B5-0614-58EF-01712ADC5DF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59AE1D4F-82B5-0614-58EF-01712ADC5D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FC51982-765F-CFC1-B795-A09BAAFA3F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C65FE695-BCD7-2563-3777-D8077BF6577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7EB89608-3BBB-8729-2CBE-3C667BCD3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5C2EA01-DA0E-8111-8E5E-490B24061D69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DC952C1-48F1-3D79-0541-692F9A6B88C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D4EC9E8F-AA26-37AB-2D61-39DA29AA4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BC384D1-6CCC-C01D-9B1E-96B14EC8FF7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1942906-4754-31A9-AA15-40617B154DC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FB25C757-36C6-2108-4770-5C3D58C5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72A47AC6-B186-CA3D-3D05-64B65812F580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3D8F73C4-77ED-F41C-6A3C-03978F821EF2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46A2C705-777E-404B-F734-9855D7387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D4799C36-2D80-E98E-2896-06C6ED3125D8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F3C32B9D-9BF7-C763-3916-F791D0800DEF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79B6C787-94D3-1510-4D34-202969D27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D4B8665D-2D78-F971-FFC2-EA8A4B346F61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97FCCFE0-5197-0CD5-0A3A-D325D62BF1AC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1F389A5C-E724-8131-CB2D-40D6532E3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13C433C9-36CD-E096-96F8-0F2088FC14A8}"/>
              </a:ext>
            </a:extLst>
          </p:cNvPr>
          <p:cNvSpPr/>
          <p:nvPr/>
        </p:nvSpPr>
        <p:spPr>
          <a:xfrm>
            <a:off x="1698171" y="1243865"/>
            <a:ext cx="10249538" cy="5156936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D249458-A110-A307-4A5C-604B145A8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809713"/>
              </p:ext>
            </p:extLst>
          </p:nvPr>
        </p:nvGraphicFramePr>
        <p:xfrm>
          <a:off x="1711526" y="1658623"/>
          <a:ext cx="10170532" cy="4536600"/>
        </p:xfrm>
        <a:graphic>
          <a:graphicData uri="http://schemas.openxmlformats.org/drawingml/2006/table">
            <a:tbl>
              <a:tblPr/>
              <a:tblGrid>
                <a:gridCol w="1535527">
                  <a:extLst>
                    <a:ext uri="{9D8B030D-6E8A-4147-A177-3AD203B41FA5}">
                      <a16:colId xmlns:a16="http://schemas.microsoft.com/office/drawing/2014/main" val="876083253"/>
                    </a:ext>
                  </a:extLst>
                </a:gridCol>
                <a:gridCol w="2985796">
                  <a:extLst>
                    <a:ext uri="{9D8B030D-6E8A-4147-A177-3AD203B41FA5}">
                      <a16:colId xmlns:a16="http://schemas.microsoft.com/office/drawing/2014/main" val="862015003"/>
                    </a:ext>
                  </a:extLst>
                </a:gridCol>
                <a:gridCol w="2575249">
                  <a:extLst>
                    <a:ext uri="{9D8B030D-6E8A-4147-A177-3AD203B41FA5}">
                      <a16:colId xmlns:a16="http://schemas.microsoft.com/office/drawing/2014/main" val="302483023"/>
                    </a:ext>
                  </a:extLst>
                </a:gridCol>
                <a:gridCol w="3073960">
                  <a:extLst>
                    <a:ext uri="{9D8B030D-6E8A-4147-A177-3AD203B41FA5}">
                      <a16:colId xmlns:a16="http://schemas.microsoft.com/office/drawing/2014/main" val="1468433031"/>
                    </a:ext>
                  </a:extLst>
                </a:gridCol>
              </a:tblGrid>
              <a:tr h="3771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Feature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X-ray Crystallography 💎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NMR Spectroscopy 🧪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Cryo-Electron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Microscopy</a:t>
                      </a:r>
                      <a:r>
                        <a:rPr lang="pl-PL" sz="2000" b="1" dirty="0"/>
                        <a:t> ❄️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553909"/>
                  </a:ext>
                </a:extLst>
              </a:tr>
              <a:tr h="538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Strengths</a:t>
                      </a:r>
                      <a:endParaRPr lang="pl-PL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Very</a:t>
                      </a:r>
                      <a:r>
                        <a:rPr lang="pl-PL" sz="2000" dirty="0"/>
                        <a:t> high </a:t>
                      </a:r>
                      <a:r>
                        <a:rPr lang="pl-PL" sz="2000" dirty="0" err="1"/>
                        <a:t>atomic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detail</a:t>
                      </a:r>
                      <a:r>
                        <a:rPr lang="pl-PL" sz="2000" dirty="0"/>
                        <a:t>; </a:t>
                      </a:r>
                      <a:r>
                        <a:rPr lang="pl-PL" sz="2000" dirty="0" err="1"/>
                        <a:t>mature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technique</a:t>
                      </a:r>
                      <a:endParaRPr lang="pl-PL" sz="2000" dirty="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Can study proteins in solution; dynamics &amp; flexibility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Can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capture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complexes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membrane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proteins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flexible</a:t>
                      </a:r>
                      <a:r>
                        <a:rPr lang="pl-PL" sz="2000" dirty="0"/>
                        <a:t> regions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907253"/>
                  </a:ext>
                </a:extLst>
              </a:tr>
              <a:tr h="70044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Limitations</a:t>
                      </a:r>
                      <a:endParaRPr lang="pl-PL" sz="2000" dirty="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Requires crystallization; may not capture dynamic states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Size limitation; low sensitivity for large proteins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Resolution historically lower; requires expensive equipment &amp; large datasets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054441"/>
                  </a:ext>
                </a:extLst>
              </a:tr>
              <a:tr h="538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Time / effort</a:t>
                      </a:r>
                      <a:endParaRPr lang="pl-PL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Weeks to months (crystal growth, diffraction)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Weeks (sample prep, spectra acquisition)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Weeks to months (sample prep, data collection, computation)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093497"/>
                  </a:ext>
                </a:extLst>
              </a:tr>
              <a:tr h="538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Best for</a:t>
                      </a:r>
                      <a:endParaRPr lang="pl-PL" sz="200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High-resolution atomic models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Small proteins, flexible proteins, dynamics studies</a:t>
                      </a:r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complexes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membrane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proteins</a:t>
                      </a:r>
                      <a:r>
                        <a:rPr lang="pl-PL" sz="2000" dirty="0"/>
                        <a:t>, native-</a:t>
                      </a:r>
                      <a:r>
                        <a:rPr lang="pl-PL" sz="2000" dirty="0" err="1"/>
                        <a:t>like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assemblies</a:t>
                      </a:r>
                      <a:endParaRPr lang="pl-PL" sz="2000" dirty="0"/>
                    </a:p>
                  </a:txBody>
                  <a:tcPr marL="53881" marR="53881" marT="26940" marB="269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400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8219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976E6A-9170-7A8B-CEB8-41C2104C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CE7C957-5578-F01F-5A82-4A5309D0D317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CE8088FD-E0C2-A970-D92F-7C563BDB651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Possible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problems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AF5B298-CF3D-5741-0313-415C40CBDAF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AF5B298-CF3D-5741-0313-415C40CBDA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CDFF243F-B463-B8E5-BA70-F87F9CF258F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E1B2C099-585B-9954-341A-A03F61746BF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F3950DB-314C-FCC0-6D6A-5B81648A7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BCA5E14-F968-174B-4991-59FD7418D35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3BC3BE2-D760-B5E8-9CAD-E3FE8FC4016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E53C438-2FC1-83FB-909B-03F0F8213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8468ECF-657A-2553-4901-9BF6CF36480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269EFF2-B171-6B99-632E-C9B4651312D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8E0249ED-DADA-A565-3CDD-3D4C52D3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3F8E896F-6A9F-CBE8-3111-C97B9FC0DC2F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33100861-3814-3915-772B-3D0431919817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B5A46EB7-6F7E-41DF-F26F-076FD8D08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D74F252B-7DC1-48DD-AE07-206C08B413DC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872F4CA8-5855-F5EB-C5DE-F3AD572712C8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EF339488-5A42-DEBC-DFCB-9D9576D10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C86104F3-FD82-6C75-A110-603FC4D2CDF2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A212F6BA-37A1-CDAE-EB8D-EFF65DCEADEA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5F8226CC-CC2D-5F0F-C24C-4D8342FF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0B39CF40-0916-340E-6D35-2B1A3E5DB394}"/>
              </a:ext>
            </a:extLst>
          </p:cNvPr>
          <p:cNvSpPr/>
          <p:nvPr/>
        </p:nvSpPr>
        <p:spPr>
          <a:xfrm>
            <a:off x="2062063" y="1243864"/>
            <a:ext cx="9424039" cy="9183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🧩 Missing </a:t>
            </a:r>
            <a:r>
              <a:rPr lang="pl-PL" sz="2800" dirty="0" err="1"/>
              <a:t>residues</a:t>
            </a:r>
            <a:r>
              <a:rPr lang="pl-PL" sz="2800" dirty="0"/>
              <a:t> / </a:t>
            </a:r>
            <a:r>
              <a:rPr lang="pl-PL" sz="2800" dirty="0" err="1"/>
              <a:t>incomplete</a:t>
            </a:r>
            <a:r>
              <a:rPr lang="pl-PL" sz="2800" dirty="0"/>
              <a:t> </a:t>
            </a:r>
            <a:r>
              <a:rPr lang="pl-PL" sz="2800" dirty="0" err="1"/>
              <a:t>chains</a:t>
            </a:r>
            <a:endParaRPr dirty="0"/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22067060-9BBF-193E-C5C0-55EF6EDC04F2}"/>
              </a:ext>
            </a:extLst>
          </p:cNvPr>
          <p:cNvSpPr/>
          <p:nvPr/>
        </p:nvSpPr>
        <p:spPr>
          <a:xfrm>
            <a:off x="2062062" y="2353279"/>
            <a:ext cx="9424039" cy="9183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❌ Missing </a:t>
            </a:r>
            <a:r>
              <a:rPr lang="pl-PL" sz="2800" dirty="0" err="1"/>
              <a:t>atoms</a:t>
            </a:r>
            <a:r>
              <a:rPr lang="pl-PL" sz="2800" dirty="0"/>
              <a:t> / </a:t>
            </a:r>
            <a:r>
              <a:rPr lang="pl-PL" sz="2800" dirty="0" err="1"/>
              <a:t>side</a:t>
            </a:r>
            <a:r>
              <a:rPr lang="pl-PL" sz="2800" dirty="0"/>
              <a:t> </a:t>
            </a:r>
            <a:r>
              <a:rPr lang="pl-PL" sz="2800" dirty="0" err="1"/>
              <a:t>chains</a:t>
            </a:r>
            <a:endParaRPr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24A0C666-3FD2-005B-5413-F25920ABD783}"/>
              </a:ext>
            </a:extLst>
          </p:cNvPr>
          <p:cNvSpPr/>
          <p:nvPr/>
        </p:nvSpPr>
        <p:spPr>
          <a:xfrm>
            <a:off x="2062062" y="3462694"/>
            <a:ext cx="9424039" cy="9183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🔄 </a:t>
            </a:r>
            <a:r>
              <a:rPr lang="pl-PL" sz="2800" dirty="0" err="1"/>
              <a:t>Alternative</a:t>
            </a:r>
            <a:r>
              <a:rPr lang="pl-PL" sz="2800" dirty="0"/>
              <a:t> </a:t>
            </a:r>
            <a:r>
              <a:rPr lang="pl-PL" sz="2800" dirty="0" err="1"/>
              <a:t>conformations</a:t>
            </a:r>
            <a:endParaRPr dirty="0"/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9F833699-05B5-6B1F-68E6-FB7874A657FA}"/>
              </a:ext>
            </a:extLst>
          </p:cNvPr>
          <p:cNvSpPr/>
          <p:nvPr/>
        </p:nvSpPr>
        <p:spPr>
          <a:xfrm>
            <a:off x="2062062" y="4572109"/>
            <a:ext cx="9424039" cy="9183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⚡ High B-</a:t>
            </a:r>
            <a:r>
              <a:rPr lang="pl-PL" sz="2800" dirty="0" err="1"/>
              <a:t>factors</a:t>
            </a:r>
            <a:r>
              <a:rPr lang="pl-PL" sz="2800" dirty="0"/>
              <a:t> / </a:t>
            </a:r>
            <a:r>
              <a:rPr lang="pl-PL" sz="2800" dirty="0" err="1"/>
              <a:t>disorder</a:t>
            </a:r>
            <a:endParaRPr dirty="0"/>
          </a:p>
        </p:txBody>
      </p:sp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1EA558E5-B885-A55D-1AE2-707E00E45D93}"/>
              </a:ext>
            </a:extLst>
          </p:cNvPr>
          <p:cNvSpPr/>
          <p:nvPr/>
        </p:nvSpPr>
        <p:spPr>
          <a:xfrm>
            <a:off x="2062062" y="5681523"/>
            <a:ext cx="9424039" cy="9183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🧱 Non-standard </a:t>
            </a:r>
            <a:r>
              <a:rPr lang="pl-PL" sz="2800" dirty="0" err="1"/>
              <a:t>residues</a:t>
            </a:r>
            <a:r>
              <a:rPr lang="pl-PL" sz="2800" dirty="0"/>
              <a:t> / </a:t>
            </a:r>
            <a:r>
              <a:rPr lang="pl-PL" sz="2800" dirty="0" err="1"/>
              <a:t>ligands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83586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8615FF-6EDE-ABCE-C93A-E1AC6B5CE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572B1EE-BFAA-4325-394F-EAEC124AB504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91D1E4EF-024D-28C8-EDDF-2879972F471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PDB vs </a:t>
            </a:r>
            <a:r>
              <a:rPr lang="pl-PL" cap="small" spc="300" dirty="0" err="1">
                <a:latin typeface="Cambria" panose="02040503050406030204" pitchFamily="18" charset="0"/>
              </a:rPr>
              <a:t>MMcif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7A88DFC5-6573-3EE8-BA8A-9BC1944274A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7A88DFC5-6573-3EE8-BA8A-9BC1944274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49B6263A-3716-4DF3-0475-A36531637D5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897FE5CA-86BC-1111-B76A-3D1B72E3081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C956D0B3-1C26-3A09-09CC-4FC2C5188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F18414D-026F-4674-0412-C878ADB244E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B6235DA-8E32-349E-307A-9A9A5C162E6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8416C88-0674-B12C-A83E-F5FE4FA28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163DAEF-6243-C4B0-62B4-BBC51514186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6063E21-AF19-69B2-B141-6F86642EC949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A553056F-6C36-AEF8-0515-AA823CC26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C1ED9C0-6A6B-753A-2A05-15B9F6DB5DE2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1F02AC25-40F8-39F7-4AB6-090C61E19819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1AEE9B3F-C3E7-7238-3063-AF96056B1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FC1FBE75-81EC-4C11-5B8D-A8CB658B1A2B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D5183377-3F89-6B71-CAE6-83B26F756503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4D538A16-116C-75DF-CDB8-1B1CF54DF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61971949-8A35-93B9-B47E-755F539758B9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25CC11CD-1E16-6E17-14A5-4481BB72D89F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D887C892-9809-0442-04A4-CC3005944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9F9F9B74-3041-74CC-4632-1B1201B1900A}"/>
              </a:ext>
            </a:extLst>
          </p:cNvPr>
          <p:cNvSpPr/>
          <p:nvPr/>
        </p:nvSpPr>
        <p:spPr>
          <a:xfrm>
            <a:off x="1698171" y="1113237"/>
            <a:ext cx="10183885" cy="2577205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41F6C3AB-91AD-4C0E-97C0-C64A05ABE19E}"/>
              </a:ext>
            </a:extLst>
          </p:cNvPr>
          <p:cNvSpPr txBox="1"/>
          <p:nvPr/>
        </p:nvSpPr>
        <p:spPr>
          <a:xfrm>
            <a:off x="1763824" y="1251491"/>
            <a:ext cx="101838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      1  N   MET A   1     -12.048 -14.461  14.670  1.00 17.87      N 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      2  CA  MET A   1     -12.551 -15.775  15.157  1.00 21.28      C 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      3  C   MET A   1     -11.470 -16.860  15.096  1.00 20.50      C 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      4  O   MET A   1     -11.558 -17.892  15.779  1.00 18.56      O 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      5  CB  MET A   1     -13.739 -16.242  14.296  1.00 27.25      C 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      6  CG  MET A   1     -15.070 -15.562  14.565  1.00 21.15      C 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      7  SD  MET A   1     -16.236 -16.292  13.466  1.00 26.22      S 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      8  CE  MET A   1     -16.712 -17.788  14.407  1.00 21.42      C  </a:t>
            </a:r>
          </a:p>
        </p:txBody>
      </p:sp>
      <p:sp>
        <p:nvSpPr>
          <p:cNvPr id="14" name="Prostokąt zaokrąglony 13">
            <a:extLst>
              <a:ext uri="{FF2B5EF4-FFF2-40B4-BE49-F238E27FC236}">
                <a16:creationId xmlns:a16="http://schemas.microsoft.com/office/drawing/2014/main" id="{D7025C67-39D4-780E-01E8-FAF37C887222}"/>
              </a:ext>
            </a:extLst>
          </p:cNvPr>
          <p:cNvSpPr/>
          <p:nvPr/>
        </p:nvSpPr>
        <p:spPr>
          <a:xfrm>
            <a:off x="1698170" y="3856275"/>
            <a:ext cx="10183885" cy="2812339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34008D16-9B39-51DE-EFBE-6AEB076C9B18}"/>
              </a:ext>
            </a:extLst>
          </p:cNvPr>
          <p:cNvSpPr txBox="1"/>
          <p:nvPr/>
        </p:nvSpPr>
        <p:spPr>
          <a:xfrm>
            <a:off x="1763824" y="3856275"/>
            <a:ext cx="99016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pl-PL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loop</a:t>
            </a: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atom_site.group_PDB</a:t>
            </a: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atom_site.id</a:t>
            </a: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atom_site.type_symbol</a:t>
            </a: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atom_site.label_atom_id</a:t>
            </a: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pl-PL" b="0" i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atom_site.label_alt_id</a:t>
            </a: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algn="l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ATOM   1    N N   . MET A 1 1   ? -12.048 -14.461 14.670  1.00 17.87 ? ATOM   2    C CA  . MET A 1 1   ? -12.551 -15.775 15.157  1.00 21.28 ? ATOM   3    C C   . MET A 1 1   ? -11.470 -16.860 15.096  1.00 20.50 ? ATOM   4    O O   . MET A 1 1   ? -11.558 -17.892 15.779  1.00 18.56 ? </a:t>
            </a:r>
          </a:p>
        </p:txBody>
      </p:sp>
    </p:spTree>
    <p:extLst>
      <p:ext uri="{BB962C8B-B14F-4D97-AF65-F5344CB8AC3E}">
        <p14:creationId xmlns:p14="http://schemas.microsoft.com/office/powerpoint/2010/main" val="104171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95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8D91F2-19A1-9750-ADB2-D0D1B5420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5FDF7F2C-130D-3BD0-DA27-96E8A7FAAF70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A8D94812-A6E7-D05A-A87B-770D0BD161C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From </a:t>
            </a:r>
            <a:r>
              <a:rPr lang="pl-PL" cap="small" spc="300" dirty="0" err="1">
                <a:latin typeface="Cambria" panose="02040503050406030204" pitchFamily="18" charset="0"/>
              </a:rPr>
              <a:t>pairwise</a:t>
            </a:r>
            <a:r>
              <a:rPr lang="pl-PL" cap="small" spc="300" dirty="0">
                <a:latin typeface="Cambria" panose="02040503050406030204" pitchFamily="18" charset="0"/>
              </a:rPr>
              <a:t> to </a:t>
            </a:r>
            <a:r>
              <a:rPr lang="pl-PL" cap="small" spc="300" dirty="0" err="1">
                <a:latin typeface="Cambria" panose="02040503050406030204" pitchFamily="18" charset="0"/>
              </a:rPr>
              <a:t>mutliple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sequences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2D4D21A0-8990-C666-9C55-D47A7A7E1C5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2D4D21A0-8990-C666-9C55-D47A7A7E1C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5A7581E8-0700-4B2E-00F2-69C7EADAFF58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9418589-A396-8EB1-7629-4E4F331847FD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5EACCA53-9D82-4F89-FB27-4ADCA11F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EA4E765-05F8-6D03-9165-258AFB5F777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B87A6DB-BA57-6BB8-0A70-3238A25BF645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7" name="Grafika 16" descr="Wyjście z wypełnieniem pełnym">
              <a:extLst>
                <a:ext uri="{FF2B5EF4-FFF2-40B4-BE49-F238E27FC236}">
                  <a16:creationId xmlns:a16="http://schemas.microsoft.com/office/drawing/2014/main" id="{1CFA4679-BF27-F68B-B43E-4AEB5844A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4873F17-569F-0942-8633-37CB1BC0C3C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D7628DB3-22BE-0BDE-733E-2729AFADBD5D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7" name="Grafika 26" descr="Laptop z wypełnieniem pełnym">
              <a:extLst>
                <a:ext uri="{FF2B5EF4-FFF2-40B4-BE49-F238E27FC236}">
                  <a16:creationId xmlns:a16="http://schemas.microsoft.com/office/drawing/2014/main" id="{8765FD1E-1C0F-0E09-9893-9FED2E7BC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27B8B9FC-6A3E-9DB2-53A9-27B807558F0F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C60D1882-E9A0-7841-D769-5DA7A20ED779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9" name="Grafika 48" descr="Procesor z wypełnieniem pełnym">
              <a:extLst>
                <a:ext uri="{FF2B5EF4-FFF2-40B4-BE49-F238E27FC236}">
                  <a16:creationId xmlns:a16="http://schemas.microsoft.com/office/drawing/2014/main" id="{ECDD4924-DAF8-58BF-63B1-2A125A6E4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004234D5-1BA6-3744-8F76-E33B4FECC86C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010406F4-6281-20B1-F7EE-D3FF510947FA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2" name="Grafika 51" descr="Liczydło z wypełnieniem pełnym">
              <a:extLst>
                <a:ext uri="{FF2B5EF4-FFF2-40B4-BE49-F238E27FC236}">
                  <a16:creationId xmlns:a16="http://schemas.microsoft.com/office/drawing/2014/main" id="{040D900A-6466-8FB5-335A-037DA9BCB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53" name="Grupa 52">
            <a:extLst>
              <a:ext uri="{FF2B5EF4-FFF2-40B4-BE49-F238E27FC236}">
                <a16:creationId xmlns:a16="http://schemas.microsoft.com/office/drawing/2014/main" id="{00105917-B73C-64D0-E0B7-A7C6C7205F5C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54" name="Owal 53">
              <a:extLst>
                <a:ext uri="{FF2B5EF4-FFF2-40B4-BE49-F238E27FC236}">
                  <a16:creationId xmlns:a16="http://schemas.microsoft.com/office/drawing/2014/main" id="{A72D744E-E4B6-373A-A1B6-B454B30049CB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5" name="Grafika 54" descr="Bambus z wypełnieniem pełnym">
              <a:extLst>
                <a:ext uri="{FF2B5EF4-FFF2-40B4-BE49-F238E27FC236}">
                  <a16:creationId xmlns:a16="http://schemas.microsoft.com/office/drawing/2014/main" id="{2BFBDD13-4730-B757-8C24-9F5218E95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B4D27B87-F54D-0247-9265-FFEF84C3E70E}"/>
              </a:ext>
            </a:extLst>
          </p:cNvPr>
          <p:cNvSpPr/>
          <p:nvPr/>
        </p:nvSpPr>
        <p:spPr>
          <a:xfrm>
            <a:off x="1854200" y="1388669"/>
            <a:ext cx="9613900" cy="12529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🔄 Pairwise alignment → compare two sequences (Needleman–Wunsch, Smith–Waterman)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2D956666-E770-D45C-5929-4CFF73F3CAF7}"/>
              </a:ext>
            </a:extLst>
          </p:cNvPr>
          <p:cNvSpPr/>
          <p:nvPr/>
        </p:nvSpPr>
        <p:spPr>
          <a:xfrm>
            <a:off x="1854200" y="3048496"/>
            <a:ext cx="9613900" cy="100179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MSA aligns many homologous sequences simultaneously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0F5A129C-4F41-9190-BCDA-708C9E6DF4B5}"/>
              </a:ext>
            </a:extLst>
          </p:cNvPr>
          <p:cNvSpPr/>
          <p:nvPr/>
        </p:nvSpPr>
        <p:spPr>
          <a:xfrm>
            <a:off x="1854200" y="4457183"/>
            <a:ext cx="9613900" cy="100179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Reveals conserved motifs and evolutionary constraints</a:t>
            </a:r>
          </a:p>
        </p:txBody>
      </p:sp>
    </p:spTree>
    <p:extLst>
      <p:ext uri="{BB962C8B-B14F-4D97-AF65-F5344CB8AC3E}">
        <p14:creationId xmlns:p14="http://schemas.microsoft.com/office/powerpoint/2010/main" val="3277414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63898C-B695-F8A6-2D4E-4A377CCE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28C064D0-B5F7-0416-0DFA-B5EEE877D24F}"/>
              </a:ext>
            </a:extLst>
          </p:cNvPr>
          <p:cNvSpPr/>
          <p:nvPr/>
        </p:nvSpPr>
        <p:spPr>
          <a:xfrm>
            <a:off x="1698171" y="1243864"/>
            <a:ext cx="10183885" cy="5366119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6D5C6B4-BA7E-B8A7-EA05-BCFCD4978DC6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6C7CC7F6-569F-0384-6885-321B9EAC3A8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3D </a:t>
            </a:r>
            <a:r>
              <a:rPr lang="pl-PL" cap="small" spc="300" dirty="0" err="1">
                <a:latin typeface="Cambria" panose="02040503050406030204" pitchFamily="18" charset="0"/>
              </a:rPr>
              <a:t>structures</a:t>
            </a:r>
            <a:r>
              <a:rPr lang="pl-PL" cap="small" spc="300" dirty="0">
                <a:latin typeface="Cambria" panose="02040503050406030204" pitchFamily="18" charset="0"/>
              </a:rPr>
              <a:t> as </a:t>
            </a:r>
            <a:r>
              <a:rPr lang="pl-PL" cap="small" spc="300" dirty="0" err="1">
                <a:latin typeface="Cambria" panose="02040503050406030204" pitchFamily="18" charset="0"/>
              </a:rPr>
              <a:t>files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2B79B2CA-E319-D4A6-C504-B668FC122D2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2B79B2CA-E319-D4A6-C504-B668FC122D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177D7D48-6822-47EF-8426-38738CBDCEA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67C13A81-3D8D-E13A-0BD7-44BA6D668C5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4236765-19F0-B038-E7B1-203DDA0D7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55152B0-D22F-A60A-2A61-7C4ED8CF7F0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FD935B6-2C5B-638A-B42B-BA5150C74549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464559FE-9E29-9148-1920-782F64A3B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888E3EA-980C-E5E3-55CC-705A1BC572B4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9D6FA1A-9D33-5D45-AD4D-9109ADBCBE9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535303A6-791B-6423-A46E-56FD5F8E9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ECDEAE9-AFBC-B134-397A-37A0EF074AA8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2C8D268-98F2-E74F-C6E3-ACD1130DF5DB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B653D46D-5BB0-B9F2-AD2F-DBFA6A637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2FB4A81E-BA3D-B918-AA2A-0394380DF1B4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78E826A2-1284-BFAC-CE6B-67350460FCBA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60B569FE-837A-24C5-CB0E-1AEDC5876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99AFE8ED-3E9A-1663-54B8-69DE658179E2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6DBEE9B0-161F-21DB-DEB7-D35A93A0FF9F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D86E5DF7-A71F-D890-3F2F-5CF0C3879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0012116D-BD3D-0611-B571-52124E0C8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656570"/>
              </p:ext>
            </p:extLst>
          </p:nvPr>
        </p:nvGraphicFramePr>
        <p:xfrm>
          <a:off x="1838011" y="1600199"/>
          <a:ext cx="9825255" cy="4610940"/>
        </p:xfrm>
        <a:graphic>
          <a:graphicData uri="http://schemas.openxmlformats.org/drawingml/2006/table">
            <a:tbl>
              <a:tblPr/>
              <a:tblGrid>
                <a:gridCol w="2454071">
                  <a:extLst>
                    <a:ext uri="{9D8B030D-6E8A-4147-A177-3AD203B41FA5}">
                      <a16:colId xmlns:a16="http://schemas.microsoft.com/office/drawing/2014/main" val="88291110"/>
                    </a:ext>
                  </a:extLst>
                </a:gridCol>
                <a:gridCol w="3564294">
                  <a:extLst>
                    <a:ext uri="{9D8B030D-6E8A-4147-A177-3AD203B41FA5}">
                      <a16:colId xmlns:a16="http://schemas.microsoft.com/office/drawing/2014/main" val="3431335458"/>
                    </a:ext>
                  </a:extLst>
                </a:gridCol>
                <a:gridCol w="3806890">
                  <a:extLst>
                    <a:ext uri="{9D8B030D-6E8A-4147-A177-3AD203B41FA5}">
                      <a16:colId xmlns:a16="http://schemas.microsoft.com/office/drawing/2014/main" val="1610566259"/>
                    </a:ext>
                  </a:extLst>
                </a:gridCol>
              </a:tblGrid>
              <a:tr h="229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Feature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PDB Format 📄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mmCIF</a:t>
                      </a:r>
                      <a:r>
                        <a:rPr lang="pl-PL" sz="2000" b="1" dirty="0"/>
                        <a:t> Format 🧱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96339"/>
                  </a:ext>
                </a:extLst>
              </a:tr>
              <a:tr h="401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Full Name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Protein Data Bank format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Macromolecular Crystallographic Information File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063774"/>
                  </a:ext>
                </a:extLst>
              </a:tr>
              <a:tr h="401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File Type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Legacy, fixed-column text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Modern, flexible text-based table format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654292"/>
                  </a:ext>
                </a:extLst>
              </a:tr>
              <a:tr h="401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Structure Representation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Human-readable but limited field width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Machine-readable and scalable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6495216"/>
                  </a:ext>
                </a:extLst>
              </a:tr>
              <a:tr h="572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Line / Column Limits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Strict </a:t>
                      </a:r>
                      <a:r>
                        <a:rPr lang="pl-PL" sz="2000" b="1"/>
                        <a:t>80-character line width</a:t>
                      </a:r>
                      <a:r>
                        <a:rPr lang="pl-PL" sz="2000"/>
                        <a:t> and fixed columns → can </a:t>
                      </a:r>
                      <a:r>
                        <a:rPr lang="pl-PL" sz="2000" b="1"/>
                        <a:t>truncate atom names, chain IDs, coordinates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No fixed line widths → supports </a:t>
                      </a:r>
                      <a:r>
                        <a:rPr lang="pl-PL" sz="2000" b="1"/>
                        <a:t>long names and large coordinate precision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386443"/>
                  </a:ext>
                </a:extLst>
              </a:tr>
              <a:tr h="572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/>
                        <a:t>Maximum </a:t>
                      </a:r>
                      <a:r>
                        <a:rPr lang="pl-PL" sz="2000" b="1" dirty="0" err="1"/>
                        <a:t>Number</a:t>
                      </a:r>
                      <a:r>
                        <a:rPr lang="pl-PL" sz="2000" b="1" dirty="0"/>
                        <a:t> of </a:t>
                      </a:r>
                      <a:r>
                        <a:rPr lang="pl-PL" sz="2000" b="1" dirty="0" err="1"/>
                        <a:t>Atoms</a:t>
                      </a:r>
                      <a:r>
                        <a:rPr lang="pl-PL" sz="2000" b="1" dirty="0"/>
                        <a:t> / </a:t>
                      </a:r>
                      <a:r>
                        <a:rPr lang="pl-PL" sz="2000" b="1" dirty="0" err="1"/>
                        <a:t>Chains</a:t>
                      </a:r>
                      <a:endParaRPr lang="pl-PL" sz="2000" dirty="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Limited — large complexes can </a:t>
                      </a:r>
                      <a:r>
                        <a:rPr lang="pl-PL" sz="2000" b="1"/>
                        <a:t>exceed format capacity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No </a:t>
                      </a:r>
                      <a:r>
                        <a:rPr lang="pl-PL" sz="2000" dirty="0" err="1"/>
                        <a:t>practical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size</a:t>
                      </a:r>
                      <a:r>
                        <a:rPr lang="pl-PL" sz="2000" dirty="0"/>
                        <a:t> limit → </a:t>
                      </a:r>
                      <a:r>
                        <a:rPr lang="pl-PL" sz="2000" dirty="0" err="1"/>
                        <a:t>supports</a:t>
                      </a:r>
                      <a:r>
                        <a:rPr lang="pl-PL" sz="2000" dirty="0"/>
                        <a:t> </a:t>
                      </a:r>
                      <a:r>
                        <a:rPr lang="pl-PL" sz="2000" b="1" dirty="0" err="1"/>
                        <a:t>huge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complexes</a:t>
                      </a:r>
                      <a:r>
                        <a:rPr lang="pl-PL" sz="2000" b="1" dirty="0"/>
                        <a:t> (</a:t>
                      </a:r>
                      <a:r>
                        <a:rPr lang="pl-PL" sz="2000" b="1" dirty="0" err="1"/>
                        <a:t>e.g</a:t>
                      </a:r>
                      <a:r>
                        <a:rPr lang="pl-PL" sz="2000" b="1" dirty="0"/>
                        <a:t>., </a:t>
                      </a:r>
                      <a:r>
                        <a:rPr lang="pl-PL" sz="2000" b="1" dirty="0" err="1"/>
                        <a:t>ribosomes</a:t>
                      </a:r>
                      <a:r>
                        <a:rPr lang="pl-PL" sz="2000" b="1" dirty="0"/>
                        <a:t>, </a:t>
                      </a:r>
                      <a:r>
                        <a:rPr lang="pl-PL" sz="2000" b="1" dirty="0" err="1"/>
                        <a:t>virus</a:t>
                      </a:r>
                      <a:r>
                        <a:rPr lang="pl-PL" sz="2000" b="1" dirty="0"/>
                        <a:t> </a:t>
                      </a:r>
                      <a:r>
                        <a:rPr lang="pl-PL" sz="2000" b="1" dirty="0" err="1"/>
                        <a:t>capsids</a:t>
                      </a:r>
                      <a:r>
                        <a:rPr lang="pl-PL" sz="2000" b="1" dirty="0"/>
                        <a:t>)</a:t>
                      </a:r>
                      <a:endParaRPr lang="pl-PL" sz="2000" dirty="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5287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05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FA755E-6CC7-AE4F-9C3D-5331EA4E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889E6C98-C205-A727-A62A-735B30B853C6}"/>
              </a:ext>
            </a:extLst>
          </p:cNvPr>
          <p:cNvSpPr/>
          <p:nvPr/>
        </p:nvSpPr>
        <p:spPr>
          <a:xfrm>
            <a:off x="1698171" y="1243865"/>
            <a:ext cx="10183885" cy="4218944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FBEFBBCC-9986-589C-4878-25671418992E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BEF0D396-6C1E-A5A0-1B0B-FA6F18E7ED57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3D </a:t>
            </a:r>
            <a:r>
              <a:rPr lang="pl-PL" cap="small" spc="300" dirty="0" err="1">
                <a:latin typeface="Cambria" panose="02040503050406030204" pitchFamily="18" charset="0"/>
              </a:rPr>
              <a:t>structures</a:t>
            </a:r>
            <a:r>
              <a:rPr lang="pl-PL" cap="small" spc="300" dirty="0">
                <a:latin typeface="Cambria" panose="02040503050406030204" pitchFamily="18" charset="0"/>
              </a:rPr>
              <a:t> as </a:t>
            </a:r>
            <a:r>
              <a:rPr lang="pl-PL" cap="small" spc="300" dirty="0" err="1">
                <a:latin typeface="Cambria" panose="02040503050406030204" pitchFamily="18" charset="0"/>
              </a:rPr>
              <a:t>files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A744C186-0A72-8B72-1A70-5A3BD497F250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A744C186-0A72-8B72-1A70-5A3BD497F2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CAE92BE-5A95-80AC-05FA-F1189E718B1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9964DC0-78A2-5CB9-F9E5-39E03E5941F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C2486F8-E872-5316-4A45-F5815B4FF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CDA6234-532C-DCE0-805D-2D60CE9911E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89C78D1-48A3-A64F-0F65-D11F2AC71DD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3CBBD3E6-67F2-C9CE-7F12-BBBDA9569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4854CB2-2BF4-8D68-CFB7-D28B4EFE8816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FBF173D-48F2-1DDE-F366-063785E460C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BFF913F8-4183-ECC4-F4DA-279C109B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9EE6ADF0-4E53-5DDF-04A0-03B36BEC3E8F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BF7369A3-7578-7291-7A3C-6BB913C8D6B1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E7DAF9CE-DC41-9CBC-EDB9-23B5EF06B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57B450C-8590-4CA6-D5B4-D71047747B0D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8ED6577E-CDC2-5DCC-A014-F962C03DFC6D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A549AA5E-2DFB-D6A8-F345-C9B3DB5E0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0D24EF9D-61F8-ADAC-327A-FC0EC14DE2EF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4C570C1B-01FE-AC66-0892-2DBE73F03AED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C0279714-21BD-DD7B-4A52-D01AAC87B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AB296975-25EC-13BB-8F08-7EA93C339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299472"/>
              </p:ext>
            </p:extLst>
          </p:nvPr>
        </p:nvGraphicFramePr>
        <p:xfrm>
          <a:off x="1838011" y="1600199"/>
          <a:ext cx="9825255" cy="3639250"/>
        </p:xfrm>
        <a:graphic>
          <a:graphicData uri="http://schemas.openxmlformats.org/drawingml/2006/table">
            <a:tbl>
              <a:tblPr/>
              <a:tblGrid>
                <a:gridCol w="2454071">
                  <a:extLst>
                    <a:ext uri="{9D8B030D-6E8A-4147-A177-3AD203B41FA5}">
                      <a16:colId xmlns:a16="http://schemas.microsoft.com/office/drawing/2014/main" val="88291110"/>
                    </a:ext>
                  </a:extLst>
                </a:gridCol>
                <a:gridCol w="3564294">
                  <a:extLst>
                    <a:ext uri="{9D8B030D-6E8A-4147-A177-3AD203B41FA5}">
                      <a16:colId xmlns:a16="http://schemas.microsoft.com/office/drawing/2014/main" val="3431335458"/>
                    </a:ext>
                  </a:extLst>
                </a:gridCol>
                <a:gridCol w="3806890">
                  <a:extLst>
                    <a:ext uri="{9D8B030D-6E8A-4147-A177-3AD203B41FA5}">
                      <a16:colId xmlns:a16="http://schemas.microsoft.com/office/drawing/2014/main" val="1610566259"/>
                    </a:ext>
                  </a:extLst>
                </a:gridCol>
              </a:tblGrid>
              <a:tr h="22916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Feature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PDB Format 📄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 err="1"/>
                        <a:t>mmCIF</a:t>
                      </a:r>
                      <a:r>
                        <a:rPr lang="pl-PL" sz="2000" b="1" dirty="0"/>
                        <a:t> Format 🧱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96339"/>
                  </a:ext>
                </a:extLst>
              </a:tr>
              <a:tr h="572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Metadata / Annotations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Restricted metadata fields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Extensive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metadata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support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/>
                        <a:t>biological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assemblies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experiment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details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refinement</a:t>
                      </a:r>
                      <a:r>
                        <a:rPr lang="pl-PL" sz="2000" dirty="0"/>
                        <a:t> info, etc.)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275931"/>
                  </a:ext>
                </a:extLst>
              </a:tr>
              <a:tr h="401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Compatibility with Software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Supported by almost all older tools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Preferred / default for </a:t>
                      </a:r>
                      <a:r>
                        <a:rPr lang="pl-PL" sz="2000" b="1"/>
                        <a:t>new structural biology software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639232"/>
                  </a:ext>
                </a:extLst>
              </a:tr>
              <a:tr h="4010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Status in PDB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Still available but </a:t>
                      </a:r>
                      <a:r>
                        <a:rPr lang="pl-PL" sz="2000" b="1"/>
                        <a:t>phasing out</a:t>
                      </a:r>
                      <a:r>
                        <a:rPr lang="pl-PL" sz="2000"/>
                        <a:t> for large structures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Official modern standard</a:t>
                      </a:r>
                      <a:r>
                        <a:rPr lang="pl-PL" sz="2000"/>
                        <a:t> — required for deposition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171307"/>
                  </a:ext>
                </a:extLst>
              </a:tr>
              <a:tr h="5729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Best Use Case</a:t>
                      </a:r>
                      <a:endParaRPr lang="pl-PL" sz="200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Quick inspection / small structures</a:t>
                      </a:r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Large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structures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computational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workflows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archival</a:t>
                      </a:r>
                      <a:r>
                        <a:rPr lang="pl-PL" sz="2000" dirty="0"/>
                        <a:t> and </a:t>
                      </a:r>
                      <a:r>
                        <a:rPr lang="pl-PL" sz="2000" dirty="0" err="1"/>
                        <a:t>automated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processing</a:t>
                      </a:r>
                      <a:endParaRPr lang="pl-PL" sz="2000" dirty="0"/>
                    </a:p>
                  </a:txBody>
                  <a:tcPr marL="57291" marR="57291" marT="28645" marB="2864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7964964"/>
                  </a:ext>
                </a:extLst>
              </a:tr>
            </a:tbl>
          </a:graphicData>
        </a:graphic>
      </p:graphicFrame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F22B1440-41B8-D302-7BD6-16B1E1D59783}"/>
              </a:ext>
            </a:extLst>
          </p:cNvPr>
          <p:cNvSpPr/>
          <p:nvPr/>
        </p:nvSpPr>
        <p:spPr>
          <a:xfrm>
            <a:off x="2069506" y="5624648"/>
            <a:ext cx="9407147" cy="98533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❗</a:t>
            </a:r>
            <a:r>
              <a:rPr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mmCIF</a:t>
            </a:r>
            <a:r>
              <a:rPr lang="pl-PL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35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FF6B5-CAF3-A24C-CE8E-BE8876C9D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9CC6BC4-3DE0-B449-12BB-E614890E2058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EC568977-7C37-70AA-BF21-5BCA9843526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Visualization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8B6B3FDD-72D1-33CD-C73A-72FA407E2CA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8B6B3FDD-72D1-33CD-C73A-72FA407E2C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ED664E59-1616-7121-829B-801B052E86F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9F455E07-61E3-EC22-C26D-FE2AA89FFCA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17E50A07-2FE5-F574-FAA1-4913A6CC6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AB9D515-7454-C29C-E114-1B19AB1D7E6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F9329D2-0BD0-7875-3675-211E5871B26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3E614C27-3A1C-D801-C579-200C93498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3788313-BA9F-4580-8190-C501F45EF9D9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2DD25D9-7362-73DB-5195-2839DB0C549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D2B73AA4-D781-69B2-FA40-3795806E8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A7EEAEC-44AB-B46B-92BE-FD2414776C1E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853779CC-68AB-0754-BCB8-69205AC70C7E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0F2BEB02-72F3-9964-23DD-D4B1E3A31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FE43C922-E7F1-96E4-C603-7C77C64AE62E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61CA1DD8-13CC-54B7-BB5C-22D600BB82C6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232D3D25-967D-6F2D-1D3C-982D28DBA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4DC55065-36BC-04F6-71DD-FA76E7E9A666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5D6799D7-88C2-7AEC-41EB-46216CCA2A8C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2FFEE9D9-CD14-997C-8782-0BECEAB8A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E36B720-EF18-F590-BAF2-824136BEB25A}"/>
              </a:ext>
            </a:extLst>
          </p:cNvPr>
          <p:cNvSpPr/>
          <p:nvPr/>
        </p:nvSpPr>
        <p:spPr>
          <a:xfrm>
            <a:off x="2062064" y="1446657"/>
            <a:ext cx="5626359" cy="132266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Visualization tools for molecular structures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8E8FE81E-61F0-8685-2428-81DB576EC704}"/>
              </a:ext>
            </a:extLst>
          </p:cNvPr>
          <p:cNvSpPr/>
          <p:nvPr/>
        </p:nvSpPr>
        <p:spPr>
          <a:xfrm>
            <a:off x="2062064" y="3130733"/>
            <a:ext cx="5626359" cy="132266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🎨 Highlight secondary structures, domains, and </a:t>
            </a:r>
            <a:r>
              <a:rPr dirty="0" err="1"/>
              <a:t>pLDDT</a:t>
            </a:r>
            <a:r>
              <a:rPr dirty="0"/>
              <a:t> scores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34ED9C6C-7DD4-19DA-3C82-4AE35471C090}"/>
              </a:ext>
            </a:extLst>
          </p:cNvPr>
          <p:cNvSpPr/>
          <p:nvPr/>
        </p:nvSpPr>
        <p:spPr>
          <a:xfrm>
            <a:off x="2062063" y="4814808"/>
            <a:ext cx="5626359" cy="132266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🔍 Support alignment, RMSD, and publication-ready rendering</a:t>
            </a:r>
          </a:p>
        </p:txBody>
      </p:sp>
      <p:pic>
        <p:nvPicPr>
          <p:cNvPr id="9" name="Obraz 8" descr="Obraz zawierający Wielobarwność&#10;&#10;Zawartość wygenerowana przez AI może być niepoprawna.">
            <a:extLst>
              <a:ext uri="{FF2B5EF4-FFF2-40B4-BE49-F238E27FC236}">
                <a16:creationId xmlns:a16="http://schemas.microsoft.com/office/drawing/2014/main" id="{D5C41AB2-F635-E78F-2686-DFDCFF2A2F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83709" y="1937140"/>
            <a:ext cx="4064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21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601AE-56CC-B3EE-90FE-D685F637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AD533D11-4849-680E-0411-7A3D76B3B7B2}"/>
              </a:ext>
            </a:extLst>
          </p:cNvPr>
          <p:cNvSpPr/>
          <p:nvPr/>
        </p:nvSpPr>
        <p:spPr>
          <a:xfrm>
            <a:off x="1698171" y="1243864"/>
            <a:ext cx="10183885" cy="5366119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BAF9E1D5-A3C4-2189-FE07-D5FB664D904D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0F6A9969-A9B8-AEAD-DA4C-3818F31629E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Visualization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1CF23131-FEAF-AE2B-F178-BEE04DCAC83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1CF23131-FEAF-AE2B-F178-BEE04DCAC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35E50B4B-EF32-DC29-3157-C48600C5101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9F4694D-ADBD-919E-5911-979B2FB0E32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D75E53C0-9365-1A5C-9DFA-5E1FC7352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F60240B-145A-0A54-E47C-1AAB9BBE82C2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A27121B-BDD5-3CC5-59EE-9D86F9309F66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1D4FA1BC-693F-BCAA-A675-1BBB4F436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E25EFEC-94A6-7FB8-5C20-73C3EC9DECA6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50D1515-876B-B1C7-A965-AB402D698BCD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C7C04D37-3BEA-FC5E-5AB1-89329227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8CDDADB9-879D-F0A6-8CFF-1C25C9C74284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A05BE89D-9A02-FABF-D751-D772A17BCB36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6B9BED8F-3444-29E2-4EB9-216776790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07B3A75D-6B3F-9C54-019A-01C61E8EF2B9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FC9CEA60-83CC-9510-0C8D-A90F57C067BB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FEFA04D7-AF84-2DD5-8FC8-68726BCC0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D8BBA380-5D55-B54D-12DE-03B32A4E0B44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A8F97786-A1E9-22FA-122E-FC1FD1CC1567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33261DAD-D398-F1D3-E2DF-ABB4A79D5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14041B2-5DF5-4AFE-06F8-FC14CB0797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9669503"/>
              </p:ext>
            </p:extLst>
          </p:nvPr>
        </p:nvGraphicFramePr>
        <p:xfrm>
          <a:off x="1838010" y="1470970"/>
          <a:ext cx="10044045" cy="5143032"/>
        </p:xfrm>
        <a:graphic>
          <a:graphicData uri="http://schemas.openxmlformats.org/drawingml/2006/table">
            <a:tbl>
              <a:tblPr/>
              <a:tblGrid>
                <a:gridCol w="2211018">
                  <a:extLst>
                    <a:ext uri="{9D8B030D-6E8A-4147-A177-3AD203B41FA5}">
                      <a16:colId xmlns:a16="http://schemas.microsoft.com/office/drawing/2014/main" val="2249946021"/>
                    </a:ext>
                  </a:extLst>
                </a:gridCol>
                <a:gridCol w="2811005">
                  <a:extLst>
                    <a:ext uri="{9D8B030D-6E8A-4147-A177-3AD203B41FA5}">
                      <a16:colId xmlns:a16="http://schemas.microsoft.com/office/drawing/2014/main" val="1885832897"/>
                    </a:ext>
                  </a:extLst>
                </a:gridCol>
                <a:gridCol w="2511011">
                  <a:extLst>
                    <a:ext uri="{9D8B030D-6E8A-4147-A177-3AD203B41FA5}">
                      <a16:colId xmlns:a16="http://schemas.microsoft.com/office/drawing/2014/main" val="3020639611"/>
                    </a:ext>
                  </a:extLst>
                </a:gridCol>
                <a:gridCol w="2511011">
                  <a:extLst>
                    <a:ext uri="{9D8B030D-6E8A-4147-A177-3AD203B41FA5}">
                      <a16:colId xmlns:a16="http://schemas.microsoft.com/office/drawing/2014/main" val="3034543448"/>
                    </a:ext>
                  </a:extLst>
                </a:gridCol>
              </a:tblGrid>
              <a:tr h="1774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Feature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Chimera 🧭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PyMOL 🔬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/>
                        <a:t>py3Dmol 🌐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855239"/>
                  </a:ext>
                </a:extLst>
              </a:tr>
              <a:tr h="443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User Interface</a:t>
                      </a:r>
                      <a:endParaRPr lang="pl-PL" sz="200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GUI + command line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GUI + powerful scripting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Usually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embedded</a:t>
                      </a:r>
                      <a:r>
                        <a:rPr lang="pl-PL" sz="2000" dirty="0"/>
                        <a:t> in </a:t>
                      </a:r>
                      <a:r>
                        <a:rPr lang="pl-PL" sz="2000" dirty="0" err="1"/>
                        <a:t>Jupyter</a:t>
                      </a:r>
                      <a:r>
                        <a:rPr lang="pl-PL" sz="2000" dirty="0"/>
                        <a:t> / web </a:t>
                      </a:r>
                      <a:r>
                        <a:rPr lang="pl-PL" sz="2000" dirty="0" err="1"/>
                        <a:t>apps</a:t>
                      </a:r>
                      <a:r>
                        <a:rPr lang="pl-PL" sz="2000" dirty="0"/>
                        <a:t> (no </a:t>
                      </a:r>
                      <a:r>
                        <a:rPr lang="pl-PL" sz="2000" dirty="0" err="1"/>
                        <a:t>standalone</a:t>
                      </a:r>
                      <a:r>
                        <a:rPr lang="pl-PL" sz="2000" dirty="0"/>
                        <a:t> GUI)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1701288"/>
                  </a:ext>
                </a:extLst>
              </a:tr>
              <a:tr h="310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Platform</a:t>
                      </a:r>
                      <a:endParaRPr lang="pl-PL" sz="200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Desktop application (Win/Mac/Linux)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Desktop application (Win/Mac/Linux)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Runs</a:t>
                      </a:r>
                      <a:r>
                        <a:rPr lang="pl-PL" sz="2000" dirty="0"/>
                        <a:t> in </a:t>
                      </a:r>
                      <a:r>
                        <a:rPr lang="pl-PL" sz="2000" dirty="0" err="1"/>
                        <a:t>browser</a:t>
                      </a:r>
                      <a:r>
                        <a:rPr lang="pl-PL" sz="2000" dirty="0"/>
                        <a:t> / </a:t>
                      </a:r>
                      <a:r>
                        <a:rPr lang="pl-PL" sz="2000" dirty="0" err="1"/>
                        <a:t>notebooks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/>
                        <a:t>WebGL</a:t>
                      </a:r>
                      <a:r>
                        <a:rPr lang="pl-PL" sz="2000" dirty="0"/>
                        <a:t>)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692317"/>
                  </a:ext>
                </a:extLst>
              </a:tr>
              <a:tr h="443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Strengths</a:t>
                      </a:r>
                      <a:endParaRPr lang="pl-PL" sz="200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Advanced analysis, electrostatics, domain motions, morphing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High-quality publication-ready images, strong scripting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Easy sharing &amp; embedding, interactive online visualization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870506"/>
                  </a:ext>
                </a:extLst>
              </a:tr>
              <a:tr h="443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Ease of Use</a:t>
                      </a:r>
                      <a:endParaRPr lang="pl-PL" sz="200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Moderate (many menus/options)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Moderate (GUI good, scripting requires learning)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Easy — especially in Jupyter notebooks or HTML pages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599429"/>
                  </a:ext>
                </a:extLst>
              </a:tr>
              <a:tr h="310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Image Quality</a:t>
                      </a:r>
                      <a:endParaRPr lang="pl-PL" sz="200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Very good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Excellent</a:t>
                      </a:r>
                      <a:r>
                        <a:rPr lang="pl-PL" sz="2000"/>
                        <a:t> (cinematic / ray-tracing options)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/>
                        <a:t>Good, but not as </a:t>
                      </a:r>
                      <a:r>
                        <a:rPr lang="pl-PL" sz="2000" dirty="0" err="1"/>
                        <a:t>photorealistic</a:t>
                      </a:r>
                      <a:r>
                        <a:rPr lang="pl-PL" sz="2000" dirty="0"/>
                        <a:t> as </a:t>
                      </a:r>
                      <a:r>
                        <a:rPr lang="pl-PL" sz="2000" dirty="0" err="1"/>
                        <a:t>PyMOL</a:t>
                      </a:r>
                      <a:endParaRPr lang="pl-PL" sz="2000" dirty="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38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711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6A11B-9047-2390-7861-BD089E23F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zaokrąglony 9">
            <a:extLst>
              <a:ext uri="{FF2B5EF4-FFF2-40B4-BE49-F238E27FC236}">
                <a16:creationId xmlns:a16="http://schemas.microsoft.com/office/drawing/2014/main" id="{BC094E4C-4AF5-4ACB-D79A-59BDB90FD3FF}"/>
              </a:ext>
            </a:extLst>
          </p:cNvPr>
          <p:cNvSpPr/>
          <p:nvPr/>
        </p:nvSpPr>
        <p:spPr>
          <a:xfrm>
            <a:off x="1698171" y="1243864"/>
            <a:ext cx="10183885" cy="5366119"/>
          </a:xfrm>
          <a:prstGeom prst="roundRect">
            <a:avLst>
              <a:gd name="adj" fmla="val 5316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487101F-B857-2F1D-51DB-7E26D9C4C9FC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6A36916-A1BC-54FC-38C4-1E2009B3FA5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Visualization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tools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F507C30-7C14-D0D8-20C0-7C62EBDD505E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F507C30-7C14-D0D8-20C0-7C62EBDD50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1C25986-24AD-38DF-5FC1-A8B4D9E83C9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F9EE336-D11D-5D11-E50D-0B05F481615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40ED3F57-C207-324F-C591-7B76640BE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1F8C012-7A75-64F6-919D-2D4A2D5B975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C89FC1-227E-176B-F223-C491B366726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9EFBF84-A108-701E-5A2E-D99228632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923D224-C7BE-E31D-02DB-8020B89C1B1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897B1A9-F717-7164-1D7F-F350DDC86CE1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065B3C8D-DB3C-FED9-50EF-C94B7ED1B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4AD1087-09E5-1899-4EBF-F7A2088514F0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17C5A6A8-FE50-076F-E8ED-843059C3BAFE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3806B145-5516-71AB-24E5-D4CF7CCB7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D03A4770-7F23-8E4E-80D6-D4CD9FA52EF0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5EC2E850-77E8-B122-4E5A-2B21E7024EE7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18DC83E9-75AE-A32C-6D0D-C37FE2FD9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AB3A6A7B-A9D8-E4E5-FAEE-1C0F4D8DFF5B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CD1461E7-C998-7804-E281-2C8722195FF9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E7727A17-733E-C3FB-233A-2EF638283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765F2D1D-7D64-6FB8-23C9-F4A5F90B8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304309"/>
              </p:ext>
            </p:extLst>
          </p:nvPr>
        </p:nvGraphicFramePr>
        <p:xfrm>
          <a:off x="1847461" y="1470970"/>
          <a:ext cx="10034595" cy="4838232"/>
        </p:xfrm>
        <a:graphic>
          <a:graphicData uri="http://schemas.openxmlformats.org/drawingml/2006/table">
            <a:tbl>
              <a:tblPr/>
              <a:tblGrid>
                <a:gridCol w="2071396">
                  <a:extLst>
                    <a:ext uri="{9D8B030D-6E8A-4147-A177-3AD203B41FA5}">
                      <a16:colId xmlns:a16="http://schemas.microsoft.com/office/drawing/2014/main" val="2249946021"/>
                    </a:ext>
                  </a:extLst>
                </a:gridCol>
                <a:gridCol w="2857719">
                  <a:extLst>
                    <a:ext uri="{9D8B030D-6E8A-4147-A177-3AD203B41FA5}">
                      <a16:colId xmlns:a16="http://schemas.microsoft.com/office/drawing/2014/main" val="1885832897"/>
                    </a:ext>
                  </a:extLst>
                </a:gridCol>
                <a:gridCol w="2552740">
                  <a:extLst>
                    <a:ext uri="{9D8B030D-6E8A-4147-A177-3AD203B41FA5}">
                      <a16:colId xmlns:a16="http://schemas.microsoft.com/office/drawing/2014/main" val="3020639611"/>
                    </a:ext>
                  </a:extLst>
                </a:gridCol>
                <a:gridCol w="2552740">
                  <a:extLst>
                    <a:ext uri="{9D8B030D-6E8A-4147-A177-3AD203B41FA5}">
                      <a16:colId xmlns:a16="http://schemas.microsoft.com/office/drawing/2014/main" val="3034543448"/>
                    </a:ext>
                  </a:extLst>
                </a:gridCol>
              </a:tblGrid>
              <a:tr h="1774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Feature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Chimera 🧭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PyMOL 🔬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/>
                        <a:t>py3Dmol 🌐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9855239"/>
                  </a:ext>
                </a:extLst>
              </a:tr>
              <a:tr h="443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Best For</a:t>
                      </a:r>
                      <a:endParaRPr lang="pl-PL" sz="200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Structural analysis, research workflows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Figures, animations, precise structure manipulation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Teaching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dashboards</a:t>
                      </a:r>
                      <a:r>
                        <a:rPr lang="pl-PL" sz="2000" dirty="0"/>
                        <a:t>, web </a:t>
                      </a:r>
                      <a:r>
                        <a:rPr lang="pl-PL" sz="2000" dirty="0" err="1"/>
                        <a:t>tools</a:t>
                      </a:r>
                      <a:r>
                        <a:rPr lang="pl-PL" sz="2000" dirty="0"/>
                        <a:t>, demos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9489996"/>
                  </a:ext>
                </a:extLst>
              </a:tr>
              <a:tr h="310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File Formats Supported</a:t>
                      </a:r>
                      <a:endParaRPr lang="pl-PL" sz="200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PDB, mmCIF, density maps, trajectories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PDB, mmCIF, many formats if plugins used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PDB, mmCIF (mainly 3D structure only)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342802"/>
                  </a:ext>
                </a:extLst>
              </a:tr>
              <a:tr h="443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Big Structures (ribosomes, EM maps)</a:t>
                      </a:r>
                      <a:endParaRPr lang="pl-PL" sz="200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✅ Handles large datasets well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✅ Can handle large structures but slower on huge EM maps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⚠️ Limited by browser memory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448071"/>
                  </a:ext>
                </a:extLst>
              </a:tr>
              <a:tr h="4437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 dirty="0"/>
                        <a:t>License</a:t>
                      </a:r>
                      <a:endParaRPr lang="pl-PL" sz="2000" dirty="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Free for academic use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Commercial license (open source version exists but lagged)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Open-source, free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069031"/>
                  </a:ext>
                </a:extLst>
              </a:tr>
              <a:tr h="3106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b="1"/>
                        <a:t>Typical Users</a:t>
                      </a:r>
                      <a:endParaRPr lang="pl-PL" sz="200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Structural biologists, computational biochemists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/>
                        <a:t>Researchers needing publication-quality visuals</a:t>
                      </a:r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000" dirty="0" err="1"/>
                        <a:t>Educators</a:t>
                      </a:r>
                      <a:r>
                        <a:rPr lang="pl-PL" sz="2000" dirty="0"/>
                        <a:t>, web </a:t>
                      </a:r>
                      <a:r>
                        <a:rPr lang="pl-PL" sz="2000" dirty="0" err="1"/>
                        <a:t>developers</a:t>
                      </a:r>
                      <a:r>
                        <a:rPr lang="pl-PL" sz="2000" dirty="0"/>
                        <a:t>, fast </a:t>
                      </a:r>
                      <a:r>
                        <a:rPr lang="pl-PL" sz="2000" dirty="0" err="1"/>
                        <a:t>sharing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environments</a:t>
                      </a:r>
                      <a:endParaRPr lang="pl-PL" sz="2000" dirty="0"/>
                    </a:p>
                  </a:txBody>
                  <a:tcPr marL="44372" marR="44372" marT="22186" marB="221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716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82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3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BF2DF5-6BF6-6DF2-7B7E-7ACF2BD78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FFCA33B-D8CD-D5F9-4B6F-607C3195CDA9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7C65EC7B-AFC7-DFA5-B65C-B5A242B00C3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E317ECF-BBF6-BF1F-CBA3-7BD06CB4080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E317ECF-BBF6-BF1F-CBA3-7BD06CB408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2FCD512-34D7-BE3F-3B7D-5D4BF9ECC23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5EBBDEB1-8496-FA66-CCE9-CF1AA2DA24C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FEB60F7A-BFFB-6DFE-3717-635737C2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C495451-2DDD-FB8A-5CD0-6BA3775313C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D1DD020-4175-35B3-F1D7-61A03AA7B572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88D53A2-DE3B-8AE3-06B7-45EAEDBF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06C3C27-6CAD-3688-3752-A358DC3A8D9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7B7AC67-AD9E-C16C-43A5-4DE8B1EC208D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1" name="Grafika 20" descr="Laptop z wypełnieniem pełnym">
              <a:extLst>
                <a:ext uri="{FF2B5EF4-FFF2-40B4-BE49-F238E27FC236}">
                  <a16:creationId xmlns:a16="http://schemas.microsoft.com/office/drawing/2014/main" id="{3E9B60C0-8049-9867-DF6B-95ED1CD8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4E9FD236-C5DB-8F08-6FA5-E0FCE7304170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C65F654-2D02-9030-05DE-156C5DF9E1BD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Procesor z wypełnieniem pełnym">
              <a:extLst>
                <a:ext uri="{FF2B5EF4-FFF2-40B4-BE49-F238E27FC236}">
                  <a16:creationId xmlns:a16="http://schemas.microsoft.com/office/drawing/2014/main" id="{05D92361-33FB-7F80-F93D-41016E750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5" name="Grupa 44">
            <a:extLst>
              <a:ext uri="{FF2B5EF4-FFF2-40B4-BE49-F238E27FC236}">
                <a16:creationId xmlns:a16="http://schemas.microsoft.com/office/drawing/2014/main" id="{C8FCB47D-6918-E758-1E01-1B0D14C7C83A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3EDBF57B-7C91-4050-8B71-18E8FA27E540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7" name="Grafika 46" descr="Liczydło z wypełnieniem pełnym">
              <a:extLst>
                <a:ext uri="{FF2B5EF4-FFF2-40B4-BE49-F238E27FC236}">
                  <a16:creationId xmlns:a16="http://schemas.microsoft.com/office/drawing/2014/main" id="{B80CF2A4-776E-B3CB-75CC-6769D67A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8" name="Grupa 47">
            <a:extLst>
              <a:ext uri="{FF2B5EF4-FFF2-40B4-BE49-F238E27FC236}">
                <a16:creationId xmlns:a16="http://schemas.microsoft.com/office/drawing/2014/main" id="{9A8C1ECC-7FB6-A623-ACA1-21A3AB773517}"/>
              </a:ext>
            </a:extLst>
          </p:cNvPr>
          <p:cNvGrpSpPr/>
          <p:nvPr/>
        </p:nvGrpSpPr>
        <p:grpSpPr>
          <a:xfrm>
            <a:off x="705897" y="2365010"/>
            <a:ext cx="827314" cy="827314"/>
            <a:chOff x="171059" y="2365010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7B6C01A1-34EF-9668-51E0-2D157A15DE7C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50" name="Grafika 49" descr="Bambus z wypełnieniem pełnym">
              <a:extLst>
                <a:ext uri="{FF2B5EF4-FFF2-40B4-BE49-F238E27FC236}">
                  <a16:creationId xmlns:a16="http://schemas.microsoft.com/office/drawing/2014/main" id="{D813E615-8D5D-6ACE-7283-61B56C55B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sztuka, Grafika, Wielobarwność, projekt graficzny&#10;&#10;Zawartość wygenerowana przez AI może być niepoprawna.">
            <a:extLst>
              <a:ext uri="{FF2B5EF4-FFF2-40B4-BE49-F238E27FC236}">
                <a16:creationId xmlns:a16="http://schemas.microsoft.com/office/drawing/2014/main" id="{63BEC242-1804-628C-D38F-11D4FBDCDB1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47829" y="1333521"/>
            <a:ext cx="5825074" cy="520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68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1015D-2810-6961-C979-190A1D322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7A213A5-9260-0DB7-BA56-633A61529DB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4D0D9BAC-3466-5EBB-1F6B-5ACBC201EF1C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70A941D1-2BA7-B2A3-4A08-1CE6068E1D0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BDA16410-9653-F4DE-467C-950B51AF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BFFAD64B-7EF0-E280-F2BE-0FE4AB18BAD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F3D9804-8E29-A32C-629A-69DDA0A7F3E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8326F427-3B83-7442-414E-DB0775CD3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DCDFC30F-C712-D28F-3C36-8A5A3261777B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Deep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learning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revolution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237A364-E57B-2B81-8F6C-60B9DE357B0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237A364-E57B-2B81-8F6C-60B9DE357B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0A564946-7099-1AA4-FF75-9BB4FB0CBC2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B2C68F2-58BF-6075-0B70-3E2C6727E72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83B6FDCB-D747-C3DE-4B65-C1AF70AE1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7CF0093B-FAED-9698-FFBB-BF9046F82799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14B4A19-55F2-69A4-B1CD-A3A56F18249E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D2CFBE2D-3323-FA48-96D3-23E68092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528C4E29-363D-DFA6-EF93-FA78C267E871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EA2DD903-9960-3267-182C-BCE6DF67F1B9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69A068E8-FEB6-29FD-901B-45BD1E968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9419DD2-1AB3-5AB0-1C51-0D329E175DDF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3CD149F2-F004-4C58-3AEC-828CB8491EFC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83CC0725-0F08-EC01-844C-FB7000987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1C147677-E38E-D494-F34F-AB5AF41C1233}"/>
              </a:ext>
            </a:extLst>
          </p:cNvPr>
          <p:cNvSpPr/>
          <p:nvPr/>
        </p:nvSpPr>
        <p:spPr>
          <a:xfrm>
            <a:off x="2024743" y="1333521"/>
            <a:ext cx="8873412" cy="12357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🚀 2018–2020: attention-based models transform structural biology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A6FFA043-E1F6-CD40-4CF9-35DF458FEDBB}"/>
              </a:ext>
            </a:extLst>
          </p:cNvPr>
          <p:cNvSpPr/>
          <p:nvPr/>
        </p:nvSpPr>
        <p:spPr>
          <a:xfrm>
            <a:off x="2024743" y="3089220"/>
            <a:ext cx="8873412" cy="12357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Models integrate sequence, MSA, and 3D coordinates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49D5B5C3-24B6-CC94-B0A0-D61CB41887D5}"/>
              </a:ext>
            </a:extLst>
          </p:cNvPr>
          <p:cNvSpPr/>
          <p:nvPr/>
        </p:nvSpPr>
        <p:spPr>
          <a:xfrm>
            <a:off x="2024743" y="4844920"/>
            <a:ext cx="8873412" cy="12357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🤝 Combines AI with physical constraints</a:t>
            </a:r>
          </a:p>
        </p:txBody>
      </p:sp>
    </p:spTree>
    <p:extLst>
      <p:ext uri="{BB962C8B-B14F-4D97-AF65-F5344CB8AC3E}">
        <p14:creationId xmlns:p14="http://schemas.microsoft.com/office/powerpoint/2010/main" val="355963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19A041-E85F-86E9-6B03-9B9A09F5C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C44BC66-CA92-A9D1-9378-C0FCE829467B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F9F8DA02-2B94-5DC6-849E-25803BC1801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CA88A87-A0EB-E154-2388-83B4210EB84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3859BBEB-4D1A-E49E-E902-6FAACDD1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FC85526-AABD-BAF7-9CCF-648F9039347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293BE03-6C09-AFF8-408E-F103F68592A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C97B31F9-E0BF-E18A-B282-00AFEE0CE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30D8ABD6-3B5F-84B0-AE1D-C4E0AAEAEFE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AlphaFold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– New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hope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from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DeepMind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79E8EC3-A080-4E4B-0CEC-2D01AEA0F59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79E8EC3-A080-4E4B-0CEC-2D01AEA0F5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6E10E975-38D1-E76A-F796-4ED8D5E9856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33752A9-324D-8B03-1EAA-167CD97D5B2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E1BD92A9-BA20-D749-B82A-B2658C62E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2D6D082-0FC8-D544-0BD6-EDCD538BD5D2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015C121-A466-261E-8EC3-20DE3C24C62B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16426DF5-F794-66E3-9687-0FF96144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DBA57101-3407-2EBA-7ECA-F39058716F7A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A3FFF263-9AE5-D21C-4DE2-C8173D79138A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C8302909-996B-A9F6-4884-94E873FB2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1549963-5451-6EA3-4FD5-34E70C444B32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03CE571E-FA0A-8D7C-51DF-7694A9055D9D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F0FEA873-02DE-AE45-7E27-45455374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4147F86A-8DE2-8B23-5803-FF2A38A0A7D5}"/>
              </a:ext>
            </a:extLst>
          </p:cNvPr>
          <p:cNvSpPr/>
          <p:nvPr/>
        </p:nvSpPr>
        <p:spPr>
          <a:xfrm>
            <a:off x="1950098" y="1369527"/>
            <a:ext cx="8929396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🏆 CASP14 winner – near-experimental accuracy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BC086FBD-6413-D18A-CA99-4D1C57219592}"/>
              </a:ext>
            </a:extLst>
          </p:cNvPr>
          <p:cNvSpPr/>
          <p:nvPr/>
        </p:nvSpPr>
        <p:spPr>
          <a:xfrm>
            <a:off x="1950098" y="3057811"/>
            <a:ext cx="8929396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Evoformer block for MSA &amp; pair representation updates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316F4A45-5F27-A5C6-191A-D5AC17175892}"/>
              </a:ext>
            </a:extLst>
          </p:cNvPr>
          <p:cNvSpPr/>
          <p:nvPr/>
        </p:nvSpPr>
        <p:spPr>
          <a:xfrm>
            <a:off x="1950098" y="4746096"/>
            <a:ext cx="8929396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Outputs 3D coordinates, </a:t>
            </a:r>
            <a:r>
              <a:rPr dirty="0" err="1"/>
              <a:t>pLDDT</a:t>
            </a:r>
            <a:r>
              <a:rPr dirty="0"/>
              <a:t>, and </a:t>
            </a:r>
            <a:r>
              <a:rPr lang="pl-PL" dirty="0" err="1"/>
              <a:t>distograms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43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45B36A-ECCF-F5D6-FA97-900F11B1A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ighly accurate protein structure prediction with AlphaFold">
            <a:extLst>
              <a:ext uri="{FF2B5EF4-FFF2-40B4-BE49-F238E27FC236}">
                <a16:creationId xmlns:a16="http://schemas.microsoft.com/office/drawing/2014/main" id="{CA6B99C0-1DFC-F3C2-E3EF-021A28AE1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27" y="1986263"/>
            <a:ext cx="10136623" cy="347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CB96C86-FAB6-179E-0636-8E08A47D5FE9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665494A2-3570-ADC9-1383-C16B8BA843A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EDD4B253-4E2C-1115-FE96-8C8DEF3BD97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1DA8C002-064A-81DB-32B6-F424F75C6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9F669705-B22C-1C98-0D17-FCB16DE8713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B75D224-CA0F-BB48-7258-E0A066D64CF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FBFA2BF3-1941-F3CC-478C-97E47994D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14231470-95D5-83B0-FADE-FC1305FA177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AlphaFold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– New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hope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from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DeepMind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B785898-9890-E384-95DB-57C01FCC403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B785898-9890-E384-95DB-57C01FCC40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D6B9DD72-6901-D9D8-BB5C-9FBABB7699D6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6841C09-46A8-262D-448A-E564A3AF7458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092D7F95-F11E-65A8-5DF6-733965A01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A9D0FB55-9731-F779-0B8B-2F913A143304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615B5DD8-ADC6-9284-EC31-733FD65E5C9A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FB201B5B-FD86-3718-D826-8D28B882F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D3D24207-74CF-8631-ED19-6C98BC414B39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98582064-A8EB-A894-6931-0435D55F0D59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1828CC5D-BD31-E76A-70E7-1D988019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BA1C539-2C37-1012-6FD9-D1D2756B1266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FA9123A-80E6-3B23-C3E6-61BA3D9BE528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3F4293D1-D39C-63E0-9E9C-C0734107B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41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67AE3-A35E-ED51-0397-B57E0EACA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5C9F33B9-B4BB-B37B-0936-822489ADD967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A1A86D66-F87A-E2A4-81E0-AC78778696DA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5C7212B4-F0F9-44F0-9AA5-1C09A3AD0AF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D1BD80CF-B869-DCB0-B2DA-00257CFAE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0E01B12A-9156-3AB0-473B-9440F1FE17D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D694C8F2-9823-2301-6B42-5367003F8045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825F50E3-B04A-2633-350E-32E9A8773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4FFBEB4C-F494-2D4A-E2CE-00393626C3B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ESM – Facebook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strikes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back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143407B-8635-6071-5BC1-3A9FB2A43005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143407B-8635-6071-5BC1-3A9FB2A4300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74AF0F61-0872-F33A-A039-56D794C5805F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A894519-DC2D-2CE3-D8CD-D48BB4E9130F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29D99B40-5BDD-0C72-5483-AB144FAF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74BD4C45-AF42-5A47-2B64-07399BF312E2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FD89A42E-0E6F-CB5B-E17C-2AC2EEDF0B35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0FA1FD15-6D4E-6182-6D59-4CC906426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A6961178-C6C3-5409-D2C0-45CB17F1D1F4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5BDFB024-B2F3-2428-7121-A596FE3ED333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C3B0029F-4764-BB23-52EE-A1DEFEBAF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4203A86-D685-EB8C-1D39-455B03DE4444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6E022BEA-B90C-6F60-7DC1-7289C370F583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D48221BE-2F3C-B8E8-9473-F2C40ABC0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024E767D-3CC8-FC72-E578-1B4D8CF4DDA8}"/>
              </a:ext>
            </a:extLst>
          </p:cNvPr>
          <p:cNvSpPr/>
          <p:nvPr/>
        </p:nvSpPr>
        <p:spPr>
          <a:xfrm>
            <a:off x="2006082" y="1333521"/>
            <a:ext cx="9060024" cy="125140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Single-sequence structure prediction using transformer embeddings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D9C36EF5-C6B3-2797-F5C4-CFB8C3385F6C}"/>
              </a:ext>
            </a:extLst>
          </p:cNvPr>
          <p:cNvSpPr/>
          <p:nvPr/>
        </p:nvSpPr>
        <p:spPr>
          <a:xfrm>
            <a:off x="2006082" y="3102667"/>
            <a:ext cx="9060024" cy="125140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Built on ESM2 (trained on UniRef50)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DE81DBD-4FB8-10AC-2BF9-057738B5367F}"/>
              </a:ext>
            </a:extLst>
          </p:cNvPr>
          <p:cNvSpPr/>
          <p:nvPr/>
        </p:nvSpPr>
        <p:spPr>
          <a:xfrm>
            <a:off x="2006082" y="4837104"/>
            <a:ext cx="9060024" cy="125140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Fast and accurate for well-behaved proteins</a:t>
            </a:r>
          </a:p>
        </p:txBody>
      </p:sp>
    </p:spTree>
    <p:extLst>
      <p:ext uri="{BB962C8B-B14F-4D97-AF65-F5344CB8AC3E}">
        <p14:creationId xmlns:p14="http://schemas.microsoft.com/office/powerpoint/2010/main" val="14870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813A3-3D59-3A82-7114-86D7339F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BDAC951-A9FD-CEAA-4ECB-C69B34F560A8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EB33C836-866A-A494-E59A-56E1C4CA536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MSA - </a:t>
            </a:r>
            <a:r>
              <a:rPr lang="pl-PL" cap="small" spc="300" dirty="0" err="1">
                <a:latin typeface="Cambria" panose="02040503050406030204" pitchFamily="18" charset="0"/>
              </a:rPr>
              <a:t>concepts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E2F9E1CF-A011-3C1F-CC2C-DD524808F7B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E2F9E1CF-A011-3C1F-CC2C-DD524808F7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D7F8EB3B-FFB6-DF58-598A-BD8A31D7931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37B79F1C-F3CE-F5B4-7ABC-F5FAF785330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75B9275-657C-E19D-8BA0-5F068CA31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A244000-467C-E6E3-6E48-447C61F6784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307B6E0-CB49-709A-253A-D99F6F403D6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E5EE69A-7F17-53F6-0FC9-F672C1975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AA4EE53-1813-4FDE-9C27-57C66F5FDB20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DADA417-BBD3-1644-1863-A94B7818560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058A4AD4-8347-AE23-E75E-77794F91B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3EC8549E-8F1C-8C51-1A7C-DF8D2714B400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2283B601-D927-BC8D-0146-885883A43F8F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8FDAB120-6D81-36DF-C806-71CC11760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ACD44D28-0914-317C-705E-38E74B2F4533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471DBA0-DA48-1433-88C0-EC5CF594F6E0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B7007690-1A9C-71FC-896B-0DCC271A4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D09C2C82-6157-B1C0-E314-7F2383B03A1B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A089402-C668-95D0-C6E7-5FB22366114F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17C28C47-D005-432F-7A97-552DF34F6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C73E371A-1181-2A53-B5F6-03DDFDCB1824}"/>
              </a:ext>
            </a:extLst>
          </p:cNvPr>
          <p:cNvSpPr/>
          <p:nvPr/>
        </p:nvSpPr>
        <p:spPr>
          <a:xfrm>
            <a:off x="1869984" y="1439448"/>
            <a:ext cx="9584146" cy="126565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Align residues across all sequences → columns = homologous positions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E3D55BF6-8417-D758-9488-BA1F47BC267F}"/>
              </a:ext>
            </a:extLst>
          </p:cNvPr>
          <p:cNvSpPr/>
          <p:nvPr/>
        </p:nvSpPr>
        <p:spPr>
          <a:xfrm>
            <a:off x="1869984" y="3067888"/>
            <a:ext cx="9584146" cy="126565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Highlights conserved residues → structural/functional importance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E1ABCDDD-4921-5173-5CF5-F466EE593E64}"/>
              </a:ext>
            </a:extLst>
          </p:cNvPr>
          <p:cNvSpPr/>
          <p:nvPr/>
        </p:nvSpPr>
        <p:spPr>
          <a:xfrm>
            <a:off x="1869984" y="4696329"/>
            <a:ext cx="9584146" cy="126565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Applications: phylogenetics, motif discovery, coevolution analysis</a:t>
            </a:r>
          </a:p>
        </p:txBody>
      </p:sp>
    </p:spTree>
    <p:extLst>
      <p:ext uri="{BB962C8B-B14F-4D97-AF65-F5344CB8AC3E}">
        <p14:creationId xmlns:p14="http://schemas.microsoft.com/office/powerpoint/2010/main" val="190590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5FAA1-4B60-003C-5E6E-E15EE2960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832B156-9E58-83F2-66D1-53E7FD7606A7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326A617-15D6-9305-B5B1-5D0324F1FE3F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8B924F7-8208-10FC-4A3A-7CF3AC3D8CF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30330BB4-F894-B00F-E6D5-0266FF4D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C42B652-0B20-CA13-9349-42ABA815297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3DD227A1-9039-FE05-D2A3-03858385CE4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DC2DD720-F20A-95F8-9842-4A2D7A55F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D7E419D6-B323-09BB-15DF-277F1B982DFF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ESM – Facebook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strikes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back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998EA8E-805E-0419-0E63-78415E44F3DC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998EA8E-805E-0419-0E63-78415E44F3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82951095-290F-8197-C2D1-453282D2B684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E485C5E-5237-760F-C86B-6B98CA18201D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AA3CF3B1-E59A-C091-5854-CC633D0AA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7CC1A635-A53E-FFD1-26A4-A72724F91856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2145459-704F-D70D-622E-9493DE34FA59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C2886FF2-8790-442B-E89D-35A6239D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30C51AA8-3645-6F02-CC1E-BB7A1AF5ECC0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73D63E43-182A-A388-E8D4-943761F38CD8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C58136DF-3A4A-723D-428D-1B2896105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B6FB964E-19E5-9E92-0845-1D1BCDCEFD5F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E0D1DC44-C1EB-C448-86C6-4809A1939720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E83651D6-5166-5E24-B9FB-8EE5CEF91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37890" name="Picture 2" descr="ESM3 and the Future of Protein Language Models">
            <a:extLst>
              <a:ext uri="{FF2B5EF4-FFF2-40B4-BE49-F238E27FC236}">
                <a16:creationId xmlns:a16="http://schemas.microsoft.com/office/drawing/2014/main" id="{E8770E4C-596C-0671-41CA-D93025E0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27" y="1562479"/>
            <a:ext cx="10088121" cy="42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13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4C62E-7CDB-9B16-BE04-0FC0EFA7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C27A8134-CCD9-0322-95D7-333DC5F36E49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5E518DC1-70E8-ACFA-77F4-502FFF85631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BE354518-89BD-9044-C3DE-955C28B1255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1D70CAFE-CAB6-3D15-4113-57AC0C1B4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4BBB9216-EC6C-654A-AF6E-85313701292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921C4E1-FA56-2D7C-38B2-FE4268B2CB0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605D1FF1-A688-FDC4-9643-D9BAAA7FF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DB4E94CE-006E-6DB2-67F8-9D5794DBCA7A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RoseTTaFold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– Return of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Experts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F4BFC81-8116-8816-3CBC-F4E22D4E220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F4BFC81-8116-8816-3CBC-F4E22D4E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2B4D86EF-C593-81F8-7D4B-256ECDD0DBD3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69F7AB4-D822-511A-CB3C-52C08F3FB17A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CB7FB302-4C3E-C604-4321-17FC8D54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72F81F33-D34E-852C-9EA1-8FB98D2D410B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914B42A-CEA0-56A1-AC94-935ACB86FC3B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019FC591-7AAA-DF95-8DED-7B4AD9A22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B876F560-CB91-9093-3BD4-11B2E806ED54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A515EAAB-4F61-9F51-EF9C-6A3CBC129F3F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A698E7B3-11F4-F4A9-A997-5C4AC7040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6A0DD107-643B-288B-5E53-31B205136AF1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8A90D16A-7D3C-EB1A-EA71-45AC33AC7CCE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3EDB5DB5-8CDF-3FBD-8057-AD31DE0E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57736DED-DD1B-F31A-B67D-1311D807167A}"/>
              </a:ext>
            </a:extLst>
          </p:cNvPr>
          <p:cNvSpPr/>
          <p:nvPr/>
        </p:nvSpPr>
        <p:spPr>
          <a:xfrm>
            <a:off x="2212148" y="1291360"/>
            <a:ext cx="8816635" cy="145309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🎯 3-track transformer (sequence–MSA–structure integration)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EE467D13-8815-27AE-49CD-CA1009F45B1C}"/>
              </a:ext>
            </a:extLst>
          </p:cNvPr>
          <p:cNvSpPr/>
          <p:nvPr/>
        </p:nvSpPr>
        <p:spPr>
          <a:xfrm>
            <a:off x="2212148" y="3069380"/>
            <a:ext cx="8816635" cy="145309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Collaborative model from Baker Lab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AB5F665-568D-7A57-CB12-60A13278F298}"/>
              </a:ext>
            </a:extLst>
          </p:cNvPr>
          <p:cNvSpPr/>
          <p:nvPr/>
        </p:nvSpPr>
        <p:spPr>
          <a:xfrm>
            <a:off x="2210197" y="4847399"/>
            <a:ext cx="8816635" cy="145309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Supports structure prediction and modeling complexes</a:t>
            </a:r>
          </a:p>
        </p:txBody>
      </p:sp>
    </p:spTree>
    <p:extLst>
      <p:ext uri="{BB962C8B-B14F-4D97-AF65-F5344CB8AC3E}">
        <p14:creationId xmlns:p14="http://schemas.microsoft.com/office/powerpoint/2010/main" val="375147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762A6-F656-F524-29A2-F2194941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71DD68A-3C0F-8F78-600B-4454B2A8B160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9FC83C5F-9ED4-4841-781D-8C2E8B4E3147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C9812FF0-43CC-A395-3D90-2A42FDD5D0EC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4CD94DC4-63ED-D70E-181F-C3AA3C200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2E71B84B-E065-E8B4-6A2E-77B2E423702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2051533-1BF3-F3C7-421B-DE7B07922B7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14947EC4-DB94-4683-7843-32456EB6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FAE1F947-53F0-C27F-8F89-12D6B643B618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Boltz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Free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alternative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C39E08B0-8CA7-96AA-087A-0AEFE8A6889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C39E08B0-8CA7-96AA-087A-0AEFE8A688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DD5BAF30-09B1-B2E8-3BB5-E56E5D6F5B2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27766EB-3806-3F5C-228C-38B08506BAA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B7A4A56F-D959-818E-E413-80642F985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9F94DED2-624B-DE15-CF7D-08CDC4EAE6F8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1629882B-BF89-4D7F-C139-3388765FCAAB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1761783C-8510-1C2F-E692-DF253E63E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A6B72D4-1015-B215-13A6-DC0926A51063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6921067A-3D4D-9D53-09C7-A9E9304D179E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018E155E-A704-9674-A015-15F09077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1C8556AD-2C50-F115-66C6-BE5E0D48685E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B72E3E76-D2CD-990D-BD31-713F5CB8F809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8745049E-05B9-265D-5F5B-98803E668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tekst, diagram, Plan, zrzut ekranu&#10;&#10;Zawartość wygenerowana przez AI może być niepoprawna.">
            <a:extLst>
              <a:ext uri="{FF2B5EF4-FFF2-40B4-BE49-F238E27FC236}">
                <a16:creationId xmlns:a16="http://schemas.microsoft.com/office/drawing/2014/main" id="{E3A1861C-77E9-4158-E65D-4B9437DB0D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8227" y="1383579"/>
            <a:ext cx="9759171" cy="46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9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0CF103-034B-1FC2-7121-359C835B2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0199566-BE3E-5DAB-60E3-3277086C4838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B8614F0D-C262-3322-6389-44E2BC1DFF7D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6A190707-B9EB-18B1-107B-9E74B6C3C9F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06C56C10-3B65-AA9D-0E12-D7D4BEE87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03009F7-887C-4783-4273-19A1C8483FB3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954D1E95-C74C-F633-3E6E-5635A1B5CC9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1A2E44DE-83C5-FCF3-2100-0A66B6D3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B1E4D2FD-81D0-9880-D81A-18E4E840C78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ColabFold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– do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it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online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B7B78E53-048A-6FF4-C1AB-4778CDA62D8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B7B78E53-048A-6FF4-C1AB-4778CDA62D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6120BCE0-E67B-D41A-0131-8C5A0B8A638B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4DF4545-D92C-FE05-412E-62DE11921573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6E52C559-0B1C-2701-F4E2-6EA9F986F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1931DC20-E1E3-8FBC-F602-AACDB48A40EF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C831073D-1A21-D94C-39B6-D03316F997C0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E97B2B78-14B5-114C-B2E8-CBBACAC92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212292CB-9720-8E8B-AD79-2E349FF94A2B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A896B855-673B-0EF1-AFD6-9890BF94C3F8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273F091E-655A-7D7D-D516-DC18DD73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D5354C17-24EB-EE7B-5DD3-8FD452B12F28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B3D96B59-6239-2250-779F-408AC5BB661A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EF7BD1ED-299B-C422-1C6A-E9023CB06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3" name="Obraz 2" descr="Obraz zawierający tekst, zrzut ekranu, kreskówka&#10;&#10;Zawartość wygenerowana przez AI może być niepoprawna.">
            <a:hlinkClick r:id="rId15"/>
            <a:extLst>
              <a:ext uri="{FF2B5EF4-FFF2-40B4-BE49-F238E27FC236}">
                <a16:creationId xmlns:a16="http://schemas.microsoft.com/office/drawing/2014/main" id="{475A8D47-5A69-3202-8E8F-3E91D853D1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8392" y="1243864"/>
            <a:ext cx="7052770" cy="54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84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E5F7F-2C64-B655-3487-3B91FB6D3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0D367323-BE08-BA64-C2DA-9075187E4CE2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68B8755-B1F4-DB44-C0D8-EED4E20FC943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BF9809D2-8C7A-41AB-050B-A4F213F09BB6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136F6E3B-9A46-2901-ACA6-59BDD87C2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2C5C0B7E-6085-7035-E4AB-007E158E9CB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C7E0E49E-B825-F5EC-74CC-99DE8E4CC55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86CF27AE-21C7-4463-27C5-A96849BA9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73D08168-C047-79DD-2D9B-431959BA0AC4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RFDiffusion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inverse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problem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087E26F2-A884-5534-8088-C5D92A89B8A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087E26F2-A884-5534-8088-C5D92A89B8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94C77B15-830A-33B6-8E5A-F08E20DD79F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6EE580E-E3FD-50E2-406A-908E89C05CB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51D44C8E-8C9A-7747-F119-BA15738D4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68FDB739-FF16-25FE-FD4B-125E3585B18F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F6BF58D5-17E5-16C8-74DC-CD7F475DB75B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D6CF3C86-0E07-1F29-CCEC-7015DC6AB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64DBD77B-2F7A-36F5-751F-E979FF8E1552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030F917C-23FB-7C63-A7DE-BE844EBD3394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E425D393-870F-248A-6819-9F3FC1396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D0C6513F-0C25-B73E-3A7B-98AD649599DC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B501D290-136E-8CDB-C091-DB30FD7C55A8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99F6E2E4-BB0C-BE5B-A3BE-2CC8025D0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C4CF4ADC-7576-87CF-6D47-95BE1848DF55}"/>
              </a:ext>
            </a:extLst>
          </p:cNvPr>
          <p:cNvSpPr/>
          <p:nvPr/>
        </p:nvSpPr>
        <p:spPr>
          <a:xfrm>
            <a:off x="2062065" y="1363524"/>
            <a:ext cx="8705462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🌫️ Diffusion model for *de novo* protein backbone generation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9A31A8EA-AB70-58C1-F5C2-A08977CFBA3F}"/>
              </a:ext>
            </a:extLst>
          </p:cNvPr>
          <p:cNvSpPr/>
          <p:nvPr/>
        </p:nvSpPr>
        <p:spPr>
          <a:xfrm>
            <a:off x="2062065" y="3182717"/>
            <a:ext cx="8705462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🧱 Conditions on motifs or geometric constraints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9158CB6A-288E-839D-C506-92D90E32C16D}"/>
              </a:ext>
            </a:extLst>
          </p:cNvPr>
          <p:cNvSpPr/>
          <p:nvPr/>
        </p:nvSpPr>
        <p:spPr>
          <a:xfrm>
            <a:off x="2062065" y="5001910"/>
            <a:ext cx="8705462" cy="1143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Generates novel, stable, functional folds</a:t>
            </a:r>
          </a:p>
        </p:txBody>
      </p:sp>
    </p:spTree>
    <p:extLst>
      <p:ext uri="{BB962C8B-B14F-4D97-AF65-F5344CB8AC3E}">
        <p14:creationId xmlns:p14="http://schemas.microsoft.com/office/powerpoint/2010/main" val="168297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B7F08-9CA3-AB25-B46F-07C27AED6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64CE5AD-7662-D808-98A3-6A8A610FD827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302E5B6D-B78F-9994-EAA7-2021BFEACDF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64F387B-22CE-9783-F099-2B8BFFD4BF8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B2F6855F-1AA2-690C-9918-B60FB75A5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CD358600-7F75-9263-9C38-4FEE3775F3D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4E8066BF-F943-064B-E376-19082DC64A2C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FFD75E6F-0701-A578-9B19-7DDC8BA1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CCAF1933-2ED6-343E-EA9A-F5330B0AE7C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RFDiffusion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–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inverse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problem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D66605C5-DC49-8BF4-CAF9-F3DDABC8B2C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D66605C5-DC49-8BF4-CAF9-F3DDABC8B2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65F6CF04-CE45-B025-E609-BCC3A6FD1EE1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D583396-43EA-0885-1EE1-5C55B45C946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E3472B11-1675-66B6-0B9B-4EB5C06A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4212D075-1C88-B6AE-3E09-6ACCE51D322A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519ACF39-7529-F50A-3D72-EE9A8B711AAF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026346B0-FFFA-33A5-7CCD-6B4A2D839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C31ABAA5-6784-FBC1-3A7A-F2075322C4C0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FD9597B2-4D38-EB32-A7C4-EA8B6DCCC0A4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7ED19472-DA5B-12EA-04C5-E5A71B0C7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672FDE16-640F-EC71-093E-30E00138BACD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B555B12B-A627-A45C-AF77-2A1C20131C18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1D103CFB-D57A-CC0C-ECB5-2742BCA78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35842" name="Picture 2" descr="alt text">
            <a:extLst>
              <a:ext uri="{FF2B5EF4-FFF2-40B4-BE49-F238E27FC236}">
                <a16:creationId xmlns:a16="http://schemas.microsoft.com/office/drawing/2014/main" id="{A3E768DB-E848-B802-62D6-E0E7BAF26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227" y="1490214"/>
            <a:ext cx="9979851" cy="408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76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CB1D15-C42A-9C95-3F4F-5259DBC17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485A2473-C6CA-C9DC-D225-245D7D8E54C6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D98E4356-AE6E-9851-2270-2265C1A6BC5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90734C0A-1B7D-A5B1-1727-85CF067A6181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4E9BE7B6-A167-ED49-7B95-9855DC96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166045C-5D36-4B27-81F1-EADA4A80BAD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A99BB67-DF75-CFA2-9EE8-D600659A6EB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8D8A6F2D-227F-A7DF-7386-AC02F52E0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F42F5D31-8FA3-574F-FA97-27574CBC138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Protein MPNN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28A16F86-F635-FAA8-6DA9-7E70A44FB07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28A16F86-F635-FAA8-6DA9-7E70A44FB0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87758C16-C098-65A0-FAE3-8F1424550B2E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9C808FC-A743-32AF-65B7-C840F809DB8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D79388C1-20DD-3D77-7E85-E354450C4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4FD3A9C0-AE27-AE30-BFA2-512249349CA0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8FFF7A3-7D7B-2692-677D-7FADF2EE61D2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1023244E-6B10-D43A-F8DC-21F42FE5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759DAF2E-08D6-0C33-CE1E-3CC979338BC0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6ECBA28F-269C-647D-3DC7-95B94EBF56DA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8CC6D709-0252-BD50-7A09-6EFF7A37B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892579B4-424A-C55F-D112-BA05CFDCDAB2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E4410236-E28D-2FA8-4EDD-0797A4716C0C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CE902E6F-B076-C18F-9398-A584B582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FEA37139-97AC-77E4-90FE-12296DCEE90D}"/>
              </a:ext>
            </a:extLst>
          </p:cNvPr>
          <p:cNvSpPr/>
          <p:nvPr/>
        </p:nvSpPr>
        <p:spPr>
          <a:xfrm>
            <a:off x="2212149" y="1450610"/>
            <a:ext cx="8965924" cy="110092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Graph neural network for sequence design on a fixed backbone</a:t>
            </a:r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2B4EE1B1-A992-CE0C-6ADD-52C04CB49BB5}"/>
              </a:ext>
            </a:extLst>
          </p:cNvPr>
          <p:cNvSpPr/>
          <p:nvPr/>
        </p:nvSpPr>
        <p:spPr>
          <a:xfrm>
            <a:off x="2212149" y="3236779"/>
            <a:ext cx="8965924" cy="110092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Predicts residue identity at each position</a:t>
            </a:r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361FE8A8-A9D4-F933-0A24-CC57D5572859}"/>
              </a:ext>
            </a:extLst>
          </p:cNvPr>
          <p:cNvSpPr/>
          <p:nvPr/>
        </p:nvSpPr>
        <p:spPr>
          <a:xfrm>
            <a:off x="2135553" y="5022947"/>
            <a:ext cx="8965924" cy="110092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Used after backbone generation (e.g., </a:t>
            </a:r>
            <a:r>
              <a:rPr dirty="0" err="1"/>
              <a:t>RFDiffusion</a:t>
            </a:r>
            <a:r>
              <a:rPr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26444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A5288B-0D30-6AC0-3289-4E412FE32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E63C9020-7C43-4575-1C3D-C457E876534E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EAC2FCDF-5FEB-4CBA-23B7-C1097938D5A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5C4A328-DECC-00E4-0270-B18ED2B43722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3C7DA58B-DC0C-A2CF-47FD-BDF046901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3422C779-CA03-FD0E-0682-260A89CCB7E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80C0507D-354C-72E2-C2CC-42E43FFD3ED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15C6BC1B-B406-4FCB-257E-4851108C2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F27D1DE5-A7C0-0EB1-F569-8B515BE14D0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Protein MPNN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602940DF-8BD3-77DE-672E-C5C1BD6BE75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602940DF-8BD3-77DE-672E-C5C1BD6BE7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D42960B0-B830-4D4E-18B0-8F963DCBF92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7B340E5-2ABD-A163-C8CC-69CA62B0FF7B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BBA212EA-531D-0CF0-11CF-BA48E90EF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1E670B1-DF1A-4E4A-B9BC-9596B223313B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100FB71-CC06-E7C7-ABA1-BFFE60865DD8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47673ECA-5A6C-4F20-C483-AD2715AA6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DFA54F06-B718-1350-72FB-D9E5AF090D8E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E795FCE7-12E4-1E12-CE9D-B3F362A740B2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E69E26D7-2C25-D69A-95DD-59C14332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1E760978-6061-6970-436B-2236F54895F0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030078FE-32D4-B9E2-BD72-302149194311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1DA64B91-CBC4-0E39-7658-72E068CAD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36866" name="Picture 2" descr="Robust deep learning-based protein sequence design using ProteinMPNN ...">
            <a:extLst>
              <a:ext uri="{FF2B5EF4-FFF2-40B4-BE49-F238E27FC236}">
                <a16:creationId xmlns:a16="http://schemas.microsoft.com/office/drawing/2014/main" id="{FFAC15C8-10C9-4ADB-0D3E-8939D3C1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728" y="1247073"/>
            <a:ext cx="9351574" cy="536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27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02E7C3-50FE-2BC8-1D6B-F99EE087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2779E55-AFB9-C3FF-5FA6-A6F2E771C699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DCE7CC81-D52A-9872-D90E-D7E8F5C4811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3A7E52CE-4DE7-716B-3045-45F1253DA3F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1837FC55-9A7B-5AD2-8D6E-7D5450E3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7AB35B2-7F3C-A19A-6113-0FDE7D8677BA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23AAEF95-83B6-270F-1D98-F196726AC9F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5812CAC5-2092-36A1-C866-35EC8D15F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3D770300-32AB-86A1-AF01-23703AC77733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Other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similar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tools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3F6A3A51-3558-2140-69F0-5EBCE502CB0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3F6A3A51-3558-2140-69F0-5EBCE502CB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304BA4CE-8BA6-1BF7-E896-B1AA2B8D75AA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16E514C-2729-C909-0868-9C88DD6E6250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C34BB336-867D-0054-E862-C52BE93FF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61CD920-2FE6-7E15-7467-ED78D361B0F5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B752F24-D6D3-90E3-FE1F-5E2EDDA8A609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38A3757C-A97D-ADB7-64B2-74AB311F6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5F4A3353-201C-E90E-A082-F7E0EAC84E1A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B3329FF8-73B2-9746-1750-955F71F8A3FE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3DEC6930-843B-51BF-0B73-2E222F63A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027AEC5F-3E0A-7A58-08E8-443CDD9F37AE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F255D6CB-0E45-3829-EC7D-A3698A4E2BF0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BD098B81-FA70-75B4-C1B3-3FC8A602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004269B0-A4C9-51E7-3E0C-E4ABA5F53C57}"/>
              </a:ext>
            </a:extLst>
          </p:cNvPr>
          <p:cNvSpPr/>
          <p:nvPr/>
        </p:nvSpPr>
        <p:spPr>
          <a:xfrm>
            <a:off x="2212149" y="1450610"/>
            <a:ext cx="9357810" cy="134857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🌈 Chroma - </a:t>
            </a:r>
            <a:r>
              <a:rPr lang="pl-PL" dirty="0" err="1"/>
              <a:t>Diffusion</a:t>
            </a:r>
            <a:r>
              <a:rPr lang="pl-PL" dirty="0"/>
              <a:t> model for joint </a:t>
            </a:r>
            <a:r>
              <a:rPr lang="pl-PL" dirty="0" err="1"/>
              <a:t>sequence</a:t>
            </a:r>
            <a:r>
              <a:rPr lang="pl-PL" dirty="0"/>
              <a:t>–</a:t>
            </a:r>
            <a:r>
              <a:rPr lang="pl-PL" dirty="0" err="1"/>
              <a:t>structure</a:t>
            </a:r>
            <a:r>
              <a:rPr lang="pl-PL" dirty="0"/>
              <a:t> </a:t>
            </a:r>
            <a:r>
              <a:rPr lang="pl-PL" dirty="0" err="1"/>
              <a:t>generation</a:t>
            </a:r>
            <a:endParaRPr lang="pl-PL" dirty="0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99A2375B-7A23-99BF-54A7-99FB358CE1AF}"/>
              </a:ext>
            </a:extLst>
          </p:cNvPr>
          <p:cNvSpPr/>
          <p:nvPr/>
        </p:nvSpPr>
        <p:spPr>
          <a:xfrm>
            <a:off x="2212149" y="3077451"/>
            <a:ext cx="9357810" cy="134857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💬 </a:t>
            </a:r>
            <a:r>
              <a:rPr lang="pl-PL" dirty="0" err="1"/>
              <a:t>Progen</a:t>
            </a:r>
            <a:r>
              <a:rPr lang="pl-PL" dirty="0"/>
              <a:t> - Transformer </a:t>
            </a:r>
            <a:r>
              <a:rPr lang="pl-PL" dirty="0" err="1"/>
              <a:t>language</a:t>
            </a:r>
            <a:r>
              <a:rPr lang="pl-PL" dirty="0"/>
              <a:t> model for protein </a:t>
            </a:r>
            <a:r>
              <a:rPr lang="pl-PL" dirty="0" err="1"/>
              <a:t>sequence</a:t>
            </a:r>
            <a:r>
              <a:rPr lang="pl-PL" dirty="0"/>
              <a:t> </a:t>
            </a:r>
            <a:r>
              <a:rPr lang="pl-PL" dirty="0" err="1"/>
              <a:t>generation</a:t>
            </a:r>
            <a:endParaRPr lang="pl-PL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FF0B668-32F3-61F7-9CD6-16580970DA33}"/>
              </a:ext>
            </a:extLst>
          </p:cNvPr>
          <p:cNvSpPr/>
          <p:nvPr/>
        </p:nvSpPr>
        <p:spPr>
          <a:xfrm>
            <a:off x="2212149" y="4704293"/>
            <a:ext cx="9357810" cy="12576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🍏 </a:t>
            </a:r>
            <a:r>
              <a:rPr lang="pl-PL" dirty="0" err="1"/>
              <a:t>SimpleFold</a:t>
            </a:r>
            <a:r>
              <a:rPr lang="pl-PL" dirty="0"/>
              <a:t> – </a:t>
            </a:r>
            <a:r>
              <a:rPr lang="pl-PL" dirty="0" err="1"/>
              <a:t>simplistic</a:t>
            </a:r>
            <a:r>
              <a:rPr lang="pl-PL" dirty="0"/>
              <a:t> </a:t>
            </a:r>
            <a:r>
              <a:rPr lang="pl-PL" dirty="0" err="1"/>
              <a:t>FlowMatching</a:t>
            </a:r>
            <a:r>
              <a:rPr lang="pl-PL" dirty="0"/>
              <a:t> model from Apple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398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9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11B355-A9DE-8023-463B-F90FE82A9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8179F5F9-45DE-9228-DFF3-28E635B69816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8D2A5F57-6907-D80B-242D-42A31FF42918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A7621A0D-6917-449E-993E-DE2ED57C6B4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6A31D619-E4B8-D1DF-355D-BCBAF330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7A277F5-48F2-AB61-B9A0-D0A1F7DD929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01E5D923-4367-49ED-F8F9-69A57F98AA1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2847F899-F0EC-7BA5-D402-6C4DABBC4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833A03F8-5B27-350C-D1B9-2C40B305A2A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Is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the problem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solved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FB25CA7A-7B83-0E68-DF0C-B40BC2D16BB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FB25CA7A-7B83-0E68-DF0C-B40BC2D16B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upa 25">
            <a:extLst>
              <a:ext uri="{FF2B5EF4-FFF2-40B4-BE49-F238E27FC236}">
                <a16:creationId xmlns:a16="http://schemas.microsoft.com/office/drawing/2014/main" id="{33C31AD2-2D2A-B69D-7A5D-401839DFC665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3FD1215-C918-B5E0-FF39-897468A18F95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9" name="Grafika 18" descr="Laptop z wypełnieniem pełnym">
              <a:extLst>
                <a:ext uri="{FF2B5EF4-FFF2-40B4-BE49-F238E27FC236}">
                  <a16:creationId xmlns:a16="http://schemas.microsoft.com/office/drawing/2014/main" id="{43F279D7-21C3-D199-F24F-E17F117FE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3EDA0C8-E3E8-2B4F-1F49-67B4D2F7C169}"/>
              </a:ext>
            </a:extLst>
          </p:cNvPr>
          <p:cNvGrpSpPr/>
          <p:nvPr/>
        </p:nvGrpSpPr>
        <p:grpSpPr>
          <a:xfrm>
            <a:off x="686113" y="3600785"/>
            <a:ext cx="827314" cy="827314"/>
            <a:chOff x="151275" y="3600785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1F0AFBF1-F4DB-AB67-BE85-CAE229E806C9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0" name="Grafika 39" descr="Procesor z wypełnieniem pełnym">
              <a:extLst>
                <a:ext uri="{FF2B5EF4-FFF2-40B4-BE49-F238E27FC236}">
                  <a16:creationId xmlns:a16="http://schemas.microsoft.com/office/drawing/2014/main" id="{A59815C0-1C49-1FDE-A705-2359A8922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6DD626AA-EFFE-5638-8471-6B11DEA446F9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FBFFB1FB-5CEA-0E2F-4AF1-BC05B2B6E132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3" name="Grafika 42" descr="Liczydło z wypełnieniem pełnym">
              <a:extLst>
                <a:ext uri="{FF2B5EF4-FFF2-40B4-BE49-F238E27FC236}">
                  <a16:creationId xmlns:a16="http://schemas.microsoft.com/office/drawing/2014/main" id="{6E82ECE1-3CB2-5ED0-F49D-F6A4EE669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9E8BFED-4003-52F6-E439-EF36E737409B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3CFFA13C-299C-D85D-78C4-8A562A967BEA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6" name="Grafika 45" descr="Bambus z wypełnieniem pełnym">
              <a:extLst>
                <a:ext uri="{FF2B5EF4-FFF2-40B4-BE49-F238E27FC236}">
                  <a16:creationId xmlns:a16="http://schemas.microsoft.com/office/drawing/2014/main" id="{B7859B18-993D-5618-4CEF-9A8356DB5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30722" name="Picture 2" descr="Molecules 28 07462 g004">
            <a:extLst>
              <a:ext uri="{FF2B5EF4-FFF2-40B4-BE49-F238E27FC236}">
                <a16:creationId xmlns:a16="http://schemas.microsoft.com/office/drawing/2014/main" id="{986164E8-9966-604F-BEAB-13CF8289F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018" y="1314028"/>
            <a:ext cx="5700745" cy="242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Molecules 28 07462 g005">
            <a:extLst>
              <a:ext uri="{FF2B5EF4-FFF2-40B4-BE49-F238E27FC236}">
                <a16:creationId xmlns:a16="http://schemas.microsoft.com/office/drawing/2014/main" id="{DE3D392F-87D6-CD73-A068-8DAABF54E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15" y="3991027"/>
            <a:ext cx="5864372" cy="256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340C34D5-BE46-68E7-0E0E-B594DDC57CC3}"/>
              </a:ext>
            </a:extLst>
          </p:cNvPr>
          <p:cNvSpPr txBox="1"/>
          <p:nvPr/>
        </p:nvSpPr>
        <p:spPr>
          <a:xfrm>
            <a:off x="1969018" y="4357547"/>
            <a:ext cx="35779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Dabrowski-Tumanski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&amp; Stasiak, A. (2023).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Alphafold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blindness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topological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barriers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affects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its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ability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correctly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predict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proteins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’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topology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r>
              <a:rPr lang="pl-PL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Molecules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28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(22), 7462.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763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6405C-2326-3902-BF79-5C5DEED8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1ADF247-ED7D-C9A7-C928-EE9AD2AD7C8C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5E737FB-DAFB-DB2E-F320-039DF6B1730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MSA - </a:t>
            </a:r>
            <a:r>
              <a:rPr lang="pl-PL" cap="small" spc="300" dirty="0" err="1">
                <a:latin typeface="Cambria" panose="02040503050406030204" pitchFamily="18" charset="0"/>
              </a:rPr>
              <a:t>example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6456404F-D25B-BE82-1DAB-CEABF2F7826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6456404F-D25B-BE82-1DAB-CEABF2F782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0E989473-55D5-9D36-4BC7-0D892BD1A9F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E91DA68-DFD4-1626-CB25-BF326966E2AB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83127011-87B5-4A60-353E-369BDA585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CF47EE7-74F3-223B-E2BB-0B17584CC976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0AD3293-2D5C-22C6-C86F-730F89430F11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A61B9DBB-981C-813E-9B60-EFA6518BE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4A28AA4-FB27-0EAD-C91B-60578886A0A4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3A548E9-74BB-2EA4-3255-3B3008503344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582CE4C1-C6D3-E6AF-47A9-0ADA8F1B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925ED05F-9EBD-607F-9CD9-825754AB2A4B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13111374-BE84-785A-A134-C75A997819A2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4A513104-5DDF-6110-03E8-CD8EE827F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0315935D-0F87-D2CF-7689-F103223DE99B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0A29C5E-08E4-FF27-9F40-51EB7DAA06CF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4C7BDFAE-85E1-7DBD-A512-2A9D447ED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A8FFD4CC-524D-59C5-C6E6-9A7C51F90D11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ACC3FCDE-AB2E-781D-5D75-E78665EEE1A9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B024EC54-47F0-3337-C9B4-7467EFFAF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9" name="Obraz 8" descr="Obraz zawierający tekst, zrzut ekranu, Wielobarwność, linia&#10;&#10;Zawartość wygenerowana przez AI może być niepoprawna.">
            <a:extLst>
              <a:ext uri="{FF2B5EF4-FFF2-40B4-BE49-F238E27FC236}">
                <a16:creationId xmlns:a16="http://schemas.microsoft.com/office/drawing/2014/main" id="{52FAF903-1003-81DF-DF14-9468BA99168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69984" y="1220123"/>
            <a:ext cx="9505196" cy="538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8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AlphaFold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DB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93433F1-3FEA-FE41-E0FE-914BB99AC31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3C7CB81-FA56-404B-0277-00E4965466A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3CE7D50-F339-80D7-E45F-8A67AC7D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E69F72D-F2AC-081A-E631-CB8026607C9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5B0DC3-4767-D741-A9D9-9C4E4EA957A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AB60865-EC47-B6CC-3162-1F19431E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F699C95-5150-9259-A839-C0BC5F5A27EE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65B5F894-17E9-6E13-1934-E4222BA9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9357FD82-33FF-25BF-E58F-CCB7556EC417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E1B3242-D79C-9AB3-CC01-5728C6D2B9E9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2" name="Grafika 11" descr="Procesor z wypełnieniem pełnym">
              <a:extLst>
                <a:ext uri="{FF2B5EF4-FFF2-40B4-BE49-F238E27FC236}">
                  <a16:creationId xmlns:a16="http://schemas.microsoft.com/office/drawing/2014/main" id="{048CE5C1-43CA-B57A-6C53-91053368A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15506E5-4C85-2C62-C3A8-B5C7F21ABA30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3A7D1A3E-7530-F04B-2549-9725CA5639EF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Liczydło z wypełnieniem pełnym">
              <a:extLst>
                <a:ext uri="{FF2B5EF4-FFF2-40B4-BE49-F238E27FC236}">
                  <a16:creationId xmlns:a16="http://schemas.microsoft.com/office/drawing/2014/main" id="{2205CA81-CAF7-C6C3-4632-75E156AB4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D0446AEC-99C3-9445-6188-677019D8EFDC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7D6A76F-4CCE-32E2-DACD-478B9C6F901D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Bambus z wypełnieniem pełnym">
              <a:extLst>
                <a:ext uri="{FF2B5EF4-FFF2-40B4-BE49-F238E27FC236}">
                  <a16:creationId xmlns:a16="http://schemas.microsoft.com/office/drawing/2014/main" id="{5EE4248F-A2DD-B971-EDE9-86D815C3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Obraz 9" descr="Obraz zawierający zrzut ekranu, oprogramowanie, tekst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6EC3825C-B972-4CC3-3111-7D477310BF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85661" y="1546808"/>
            <a:ext cx="10010786" cy="3550770"/>
          </a:xfrm>
          <a:prstGeom prst="rect">
            <a:avLst/>
          </a:prstGeom>
        </p:spPr>
      </p:pic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46B5C8DC-7CE5-392D-87E1-4B867196C095}"/>
              </a:ext>
            </a:extLst>
          </p:cNvPr>
          <p:cNvSpPr/>
          <p:nvPr/>
        </p:nvSpPr>
        <p:spPr>
          <a:xfrm>
            <a:off x="2212149" y="5372619"/>
            <a:ext cx="9357810" cy="12576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🧮 200M </a:t>
            </a:r>
            <a:r>
              <a:rPr lang="pl-PL" dirty="0" err="1"/>
              <a:t>new</a:t>
            </a:r>
            <a:r>
              <a:rPr lang="pl-PL" dirty="0"/>
              <a:t> protein </a:t>
            </a:r>
            <a:r>
              <a:rPr lang="pl-PL" dirty="0" err="1"/>
              <a:t>structures</a:t>
            </a:r>
            <a:r>
              <a:rPr lang="pl-PL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17027C-7900-DA62-BBAD-044F654F4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98DD719-BB2B-8D18-9ED5-A0F074C34DF8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4B6F90D5-DD0C-D690-82BA-FD0EF27B4A1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Design of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proteins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with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specific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function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76211785-242B-EE86-8756-600E2A68153A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76211785-242B-EE86-8756-600E2A6815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FAF19A28-1B64-D597-58E4-E2A400A3619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BDEAF90-3CD6-7F7A-D223-3F6644A9713D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EF403936-AEB3-6D39-8AB3-C6EB27E14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9CD39B1-1637-7C78-4384-96CDCAF9560D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529EEF9-3A5A-7686-B3E5-AB10A447D4B4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21C4F522-0618-DDD2-42EB-183D0B12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47D03D0-2B94-9640-3A8C-52FF4BD84E56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09DD9D1F-0965-D20E-E344-3F8E36CA5AA2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72B638CE-638E-7640-CF5E-07C3311A2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0FA94659-11D8-C7B5-7D00-F1E41A692A08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250C8B6-0192-BF02-51CE-490B626C2518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2" name="Grafika 11" descr="Procesor z wypełnieniem pełnym">
              <a:extLst>
                <a:ext uri="{FF2B5EF4-FFF2-40B4-BE49-F238E27FC236}">
                  <a16:creationId xmlns:a16="http://schemas.microsoft.com/office/drawing/2014/main" id="{624E6610-F3B2-2486-EF3A-889D77180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206F9CA-26A4-5DBF-5E4D-4756B8791C13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6ED83CB3-6C23-A691-4DC4-0856698015B7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Liczydło z wypełnieniem pełnym">
              <a:extLst>
                <a:ext uri="{FF2B5EF4-FFF2-40B4-BE49-F238E27FC236}">
                  <a16:creationId xmlns:a16="http://schemas.microsoft.com/office/drawing/2014/main" id="{747233DF-E750-15B9-8D44-A6087D51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6B48466-8DFC-2BAB-7B70-40633625F788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657CBFD-05D0-82EA-520B-BCCB3F8E4BA3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Bambus z wypełnieniem pełnym">
              <a:extLst>
                <a:ext uri="{FF2B5EF4-FFF2-40B4-BE49-F238E27FC236}">
                  <a16:creationId xmlns:a16="http://schemas.microsoft.com/office/drawing/2014/main" id="{0ECA0C24-A2A2-4447-2857-D37D9CD9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40962" name="Picture 2" descr="AI技术丨ESM3：当多模态蛋白质语言模型遇上Scaling Law新闻中心">
            <a:extLst>
              <a:ext uri="{FF2B5EF4-FFF2-40B4-BE49-F238E27FC236}">
                <a16:creationId xmlns:a16="http://schemas.microsoft.com/office/drawing/2014/main" id="{27ACA3A5-6DBA-2CC0-9DD5-CC29F26F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967" y="1916487"/>
            <a:ext cx="10360758" cy="336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B056706B-EE67-1B62-4098-ED98322979B9}"/>
              </a:ext>
            </a:extLst>
          </p:cNvPr>
          <p:cNvSpPr txBox="1"/>
          <p:nvPr/>
        </p:nvSpPr>
        <p:spPr>
          <a:xfrm>
            <a:off x="1976289" y="5654166"/>
            <a:ext cx="97681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Hayes, T.,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Rao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Akin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Sofroniew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 J.,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Oktay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Lin, Z., ... &amp;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Rives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(2025).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Simulating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500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million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years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evolution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with a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language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model. </a:t>
            </a:r>
            <a:r>
              <a:rPr lang="pl-PL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pl-PL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387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(6736), 850-858.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98752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A388F-741C-5546-2AD7-2C9C5C7E5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58944A3-D064-2811-C7EC-109C29C4129C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930B72B5-464E-0C8B-F578-F19635525EB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Antibody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759DB367-72A6-1865-CD69-16D5D55842B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759DB367-72A6-1865-CD69-16D5D55842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364DDF77-629D-2B50-FAA3-DB38B25BAF31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63827A4-1379-0340-8F6D-41FE07310269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75AAE9F9-D0B6-5985-29CB-0027B44BB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A3752EC-95B7-ADF3-6618-19E6C03CF53E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A1F547F-AC02-B06C-C166-37E30E6BDC68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9F64D2CE-BBCD-1F6A-A9ED-482E2A19C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302301DC-BF7F-E4A0-7AB2-D5B8808BB525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BBFE8B5A-56A9-424B-ED27-D9B9EF33E6CC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C43EA457-109E-8FD5-83A5-050AD9313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51BC4132-F584-723F-91AF-DAB853ECB051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03FB278-32C8-CEFA-C634-010ABC47043C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2" name="Grafika 11" descr="Procesor z wypełnieniem pełnym">
              <a:extLst>
                <a:ext uri="{FF2B5EF4-FFF2-40B4-BE49-F238E27FC236}">
                  <a16:creationId xmlns:a16="http://schemas.microsoft.com/office/drawing/2014/main" id="{6AC1D562-F954-1C58-C49E-FCF735C9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5D09420-9416-DAF9-E77E-7790C0D4ED90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38F566C1-178F-EB53-1904-A99598A45A25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Liczydło z wypełnieniem pełnym">
              <a:extLst>
                <a:ext uri="{FF2B5EF4-FFF2-40B4-BE49-F238E27FC236}">
                  <a16:creationId xmlns:a16="http://schemas.microsoft.com/office/drawing/2014/main" id="{6DA5F92E-2A41-4023-515F-D346A4E5E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D44290B1-9743-0851-6B82-5BC21E3D0121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4B86039-4D0F-A2D5-2763-74EB3AD6682E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Bambus z wypełnieniem pełnym">
              <a:extLst>
                <a:ext uri="{FF2B5EF4-FFF2-40B4-BE49-F238E27FC236}">
                  <a16:creationId xmlns:a16="http://schemas.microsoft.com/office/drawing/2014/main" id="{26BF8B4E-94C1-290D-43C4-FE8A94407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13" name="Obraz 12" descr="Obraz zawierający zrzut ekranu, Wielobarwność&#10;&#10;Zawartość wygenerowana przez AI może być niepoprawna.">
            <a:extLst>
              <a:ext uri="{FF2B5EF4-FFF2-40B4-BE49-F238E27FC236}">
                <a16:creationId xmlns:a16="http://schemas.microsoft.com/office/drawing/2014/main" id="{85BDCFDD-53BF-C7B1-9582-25564E5301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44890" y="1243864"/>
            <a:ext cx="6976188" cy="5118819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C41BC894-D211-8E53-F9CE-FAAF183675FD}"/>
              </a:ext>
            </a:extLst>
          </p:cNvPr>
          <p:cNvSpPr txBox="1"/>
          <p:nvPr/>
        </p:nvSpPr>
        <p:spPr>
          <a:xfrm>
            <a:off x="4407159" y="6362683"/>
            <a:ext cx="610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BoltzGen</a:t>
            </a:r>
            <a:r>
              <a:rPr lang="pl-PL" dirty="0"/>
              <a:t>: </a:t>
            </a:r>
            <a:r>
              <a:rPr lang="pl-PL" dirty="0" err="1"/>
              <a:t>Toward</a:t>
            </a:r>
            <a:r>
              <a:rPr lang="pl-PL" dirty="0"/>
              <a:t> Universal Binder Design</a:t>
            </a:r>
          </a:p>
        </p:txBody>
      </p:sp>
    </p:spTree>
    <p:extLst>
      <p:ext uri="{BB962C8B-B14F-4D97-AF65-F5344CB8AC3E}">
        <p14:creationId xmlns:p14="http://schemas.microsoft.com/office/powerpoint/2010/main" val="91193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F6ECA3-93A0-9CDB-CB64-A8FDB9284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AF98EAF5-8565-27C9-792B-8781F62144D4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2BAC6028-F3AA-F655-39BE-AFF93FB3569D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Enzyme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design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5B07C0B2-504E-8D6F-DFC5-5C51248F7E88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5B07C0B2-504E-8D6F-DFC5-5C51248F7E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01212CE0-C3A1-175F-69B3-96E25C7E783E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A5F1697-4F99-10E8-AF5D-48EA9F21870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FEFEB5DA-0939-38B3-DA39-43B2FDC0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ED1C9F1-2FEA-B07F-90C9-531EB14E5287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5FAB919-E9F3-AA6E-746E-8EC58F7808DF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FA59AC0A-FD02-0E58-65AD-02E2ABEA5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CC6B8B0-BCBA-79B0-3EB5-299E57CD02F6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1C995B4F-4C6F-50BA-8A50-2A42E3A416EC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795CC723-A3D3-5F9A-678B-3FB66542B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57216538-90FC-D806-28ED-75C2400B7140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564ECCAB-C825-B019-DCF8-14B2EB6F8727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2" name="Grafika 11" descr="Procesor z wypełnieniem pełnym">
              <a:extLst>
                <a:ext uri="{FF2B5EF4-FFF2-40B4-BE49-F238E27FC236}">
                  <a16:creationId xmlns:a16="http://schemas.microsoft.com/office/drawing/2014/main" id="{3CF6D28F-8AC4-9C81-1632-AD3B10ADD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F65464B-367F-A6BB-6618-3FA6CC55DD62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5E621905-6F30-736D-C444-C5F7EEEF8D22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Liczydło z wypełnieniem pełnym">
              <a:extLst>
                <a:ext uri="{FF2B5EF4-FFF2-40B4-BE49-F238E27FC236}">
                  <a16:creationId xmlns:a16="http://schemas.microsoft.com/office/drawing/2014/main" id="{9CFFE312-8904-82F8-B117-75A318644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0AD56EDA-6C37-D962-5007-DCA8B504A802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1727929-0C55-6D63-10D6-CB4FB2F26E0D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Bambus z wypełnieniem pełnym">
              <a:extLst>
                <a:ext uri="{FF2B5EF4-FFF2-40B4-BE49-F238E27FC236}">
                  <a16:creationId xmlns:a16="http://schemas.microsoft.com/office/drawing/2014/main" id="{D7793632-D900-15CA-2B0E-2A9D9FEAB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10" name="Obraz 9" descr="Obraz zawierający diagram, mapa, tekst, linia&#10;&#10;Zawartość wygenerowana przez AI może być niepoprawna.">
            <a:extLst>
              <a:ext uri="{FF2B5EF4-FFF2-40B4-BE49-F238E27FC236}">
                <a16:creationId xmlns:a16="http://schemas.microsoft.com/office/drawing/2014/main" id="{59B4AB24-842C-EF98-2938-BE3D3CE21F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50571" y="1212786"/>
            <a:ext cx="9650673" cy="4955312"/>
          </a:xfrm>
          <a:prstGeom prst="rect">
            <a:avLst/>
          </a:prstGeom>
        </p:spPr>
      </p:pic>
      <p:sp>
        <p:nvSpPr>
          <p:cNvPr id="13" name="pole tekstowe 12">
            <a:extLst>
              <a:ext uri="{FF2B5EF4-FFF2-40B4-BE49-F238E27FC236}">
                <a16:creationId xmlns:a16="http://schemas.microsoft.com/office/drawing/2014/main" id="{B68DB5A1-B8A7-B633-F9F9-C75A55BF89A7}"/>
              </a:ext>
            </a:extLst>
          </p:cNvPr>
          <p:cNvSpPr txBox="1"/>
          <p:nvPr/>
        </p:nvSpPr>
        <p:spPr>
          <a:xfrm>
            <a:off x="2024743" y="6216447"/>
            <a:ext cx="9476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Butcher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 K. V.,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Krishna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R., Mitra, R.,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Brent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R. I., Li, Y.,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Corley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... &amp; Baker, D. (2025). De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novo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Design of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All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-atom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Biomolecular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Interactions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with RFdiffusion3. </a:t>
            </a:r>
            <a:r>
              <a:rPr lang="pl-PL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bioRxiv</a:t>
            </a:r>
            <a:r>
              <a:rPr lang="pl-P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1915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8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24B076-D1E2-28FB-E31D-FA6779C4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4702191-4304-8582-794D-0DFB13C33103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8596B187-B820-3F59-C2B7-A1AC80AB9A9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Other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4C19456-A1D0-5D14-7C51-44926CAF1E41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4C19456-A1D0-5D14-7C51-44926CAF1E4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8A6EA028-110F-26F4-611B-54F64CCC4A09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BBE009A-FB7B-A993-1BC6-B8AA93E4238F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01E9EE1C-782F-C3B8-8BBD-1FD15433A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550B3C3-1185-C869-2D80-E0A3D7D6E73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4EB3A0-7CC6-9922-F42A-B628493B9903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F84DE5B6-143D-7A47-B727-E8FE72FA3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12BFB19-CC54-9F38-99AE-CBA4DAA58584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9E6F833D-F3E1-0B19-28A7-A5FBE2120C1A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6" name="Grafika 15" descr="Laptop z wypełnieniem pełnym">
              <a:extLst>
                <a:ext uri="{FF2B5EF4-FFF2-40B4-BE49-F238E27FC236}">
                  <a16:creationId xmlns:a16="http://schemas.microsoft.com/office/drawing/2014/main" id="{04D850DE-4AC5-879E-6D7E-91DDAF1DC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0858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DC1FC502-29E8-BA07-2B2C-4EE9BC384B6E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6CFDBED-5E78-31C7-D7AB-EAD5130C6027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2" name="Grafika 11" descr="Procesor z wypełnieniem pełnym">
              <a:extLst>
                <a:ext uri="{FF2B5EF4-FFF2-40B4-BE49-F238E27FC236}">
                  <a16:creationId xmlns:a16="http://schemas.microsoft.com/office/drawing/2014/main" id="{399FD780-2E01-257D-9B6E-09EEA8BF1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E4DAFDB-AF94-1CF4-F112-B789B5DFE29B}"/>
              </a:ext>
            </a:extLst>
          </p:cNvPr>
          <p:cNvGrpSpPr/>
          <p:nvPr/>
        </p:nvGrpSpPr>
        <p:grpSpPr>
          <a:xfrm>
            <a:off x="151275" y="1243864"/>
            <a:ext cx="827314" cy="827314"/>
            <a:chOff x="151275" y="1243864"/>
            <a:chExt cx="827314" cy="827314"/>
          </a:xfrm>
        </p:grpSpPr>
        <p:sp>
          <p:nvSpPr>
            <p:cNvPr id="25" name="Owal 24">
              <a:extLst>
                <a:ext uri="{FF2B5EF4-FFF2-40B4-BE49-F238E27FC236}">
                  <a16:creationId xmlns:a16="http://schemas.microsoft.com/office/drawing/2014/main" id="{188AE2BE-E858-57AE-D6A7-86BFF673DFDF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" name="Grafika 1" descr="Liczydło z wypełnieniem pełnym">
              <a:extLst>
                <a:ext uri="{FF2B5EF4-FFF2-40B4-BE49-F238E27FC236}">
                  <a16:creationId xmlns:a16="http://schemas.microsoft.com/office/drawing/2014/main" id="{FDEFB577-2D0E-7872-AFBD-4359341E8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D90CAE66-7E43-C03C-FE89-2209872224E6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815D463-629D-2DE9-3FA5-15A3A2EC92EB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" name="Grafika 2" descr="Bambus z wypełnieniem pełnym">
              <a:extLst>
                <a:ext uri="{FF2B5EF4-FFF2-40B4-BE49-F238E27FC236}">
                  <a16:creationId xmlns:a16="http://schemas.microsoft.com/office/drawing/2014/main" id="{B60D0375-D315-4E05-E6EA-CA41D639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26F7685-8A9B-C793-51BD-0C52A5947C7C}"/>
              </a:ext>
            </a:extLst>
          </p:cNvPr>
          <p:cNvSpPr/>
          <p:nvPr/>
        </p:nvSpPr>
        <p:spPr>
          <a:xfrm>
            <a:off x="1981461" y="1657521"/>
            <a:ext cx="9357810" cy="12576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🔷</a:t>
            </a:r>
            <a:r>
              <a:rPr lang="pl-PL" dirty="0"/>
              <a:t> Protein </a:t>
            </a:r>
            <a:r>
              <a:rPr lang="pl-PL" dirty="0" err="1"/>
              <a:t>function</a:t>
            </a:r>
            <a:r>
              <a:rPr lang="pl-PL" dirty="0"/>
              <a:t> </a:t>
            </a:r>
            <a:r>
              <a:rPr lang="pl-PL" dirty="0" err="1"/>
              <a:t>annotation</a:t>
            </a:r>
            <a:endParaRPr dirty="0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652D5899-C1B2-C672-27A0-9076A555FEF9}"/>
              </a:ext>
            </a:extLst>
          </p:cNvPr>
          <p:cNvSpPr/>
          <p:nvPr/>
        </p:nvSpPr>
        <p:spPr>
          <a:xfrm>
            <a:off x="1939610" y="3313945"/>
            <a:ext cx="9357810" cy="12576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🔷</a:t>
            </a:r>
            <a:r>
              <a:rPr lang="pl-PL" dirty="0"/>
              <a:t> </a:t>
            </a:r>
            <a:r>
              <a:rPr lang="pl-PL" sz="2800" dirty="0" err="1"/>
              <a:t>Variant</a:t>
            </a:r>
            <a:r>
              <a:rPr lang="pl-PL" sz="2800" dirty="0"/>
              <a:t> </a:t>
            </a:r>
            <a:r>
              <a:rPr lang="pl-PL" sz="2800" dirty="0" err="1"/>
              <a:t>effect</a:t>
            </a:r>
            <a:r>
              <a:rPr lang="pl-PL" sz="2800" dirty="0"/>
              <a:t> </a:t>
            </a:r>
            <a:r>
              <a:rPr lang="pl-PL" sz="2800" dirty="0" err="1"/>
              <a:t>prediction</a:t>
            </a:r>
            <a:endParaRPr dirty="0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C7429CA0-84F8-14B6-491C-7EBE692617D9}"/>
              </a:ext>
            </a:extLst>
          </p:cNvPr>
          <p:cNvSpPr/>
          <p:nvPr/>
        </p:nvSpPr>
        <p:spPr>
          <a:xfrm>
            <a:off x="1897759" y="4970369"/>
            <a:ext cx="9357810" cy="125769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/>
              <a:t>🔷</a:t>
            </a:r>
            <a:r>
              <a:rPr lang="pl-PL" dirty="0"/>
              <a:t> </a:t>
            </a:r>
            <a:r>
              <a:rPr lang="pl-PL" sz="2800" dirty="0"/>
              <a:t>Protein-protein </a:t>
            </a:r>
            <a:r>
              <a:rPr lang="pl-PL" sz="2800" dirty="0" err="1"/>
              <a:t>interactions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5788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4C9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23CB10BA-5610-6CBE-3163-BD51555E9C37}"/>
              </a:ext>
            </a:extLst>
          </p:cNvPr>
          <p:cNvSpPr/>
          <p:nvPr/>
        </p:nvSpPr>
        <p:spPr>
          <a:xfrm>
            <a:off x="2442018" y="4170386"/>
            <a:ext cx="43697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83CDCF24-DC6E-19B5-0C66-47FB63CC1E3D}"/>
              </a:ext>
            </a:extLst>
          </p:cNvPr>
          <p:cNvSpPr/>
          <p:nvPr/>
        </p:nvSpPr>
        <p:spPr>
          <a:xfrm>
            <a:off x="6811730" y="1348432"/>
            <a:ext cx="4260446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A3F9B640-F0F1-0F6D-D68B-0B6DDC280C6B}"/>
              </a:ext>
            </a:extLst>
          </p:cNvPr>
          <p:cNvSpPr/>
          <p:nvPr/>
        </p:nvSpPr>
        <p:spPr>
          <a:xfrm>
            <a:off x="1703619" y="1350249"/>
            <a:ext cx="43697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7" name="Prostokąt zaokrąglony 36">
            <a:extLst>
              <a:ext uri="{FF2B5EF4-FFF2-40B4-BE49-F238E27FC236}">
                <a16:creationId xmlns:a16="http://schemas.microsoft.com/office/drawing/2014/main" id="{AC1C683B-7225-624E-F99B-0884C667461E}"/>
              </a:ext>
            </a:extLst>
          </p:cNvPr>
          <p:cNvSpPr/>
          <p:nvPr/>
        </p:nvSpPr>
        <p:spPr>
          <a:xfrm>
            <a:off x="7481390" y="4134499"/>
            <a:ext cx="4461296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" name="Grafika 11" descr="Procesor z wypełnieniem pełnym">
            <a:extLst>
              <a:ext uri="{FF2B5EF4-FFF2-40B4-BE49-F238E27FC236}">
                <a16:creationId xmlns:a16="http://schemas.microsoft.com/office/drawing/2014/main" id="{20966826-FA1F-CE21-6367-348F0C370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3776" y="4222606"/>
            <a:ext cx="2568759" cy="2568759"/>
          </a:xfrm>
          <a:prstGeom prst="rect">
            <a:avLst/>
          </a:prstGeom>
        </p:spPr>
      </p:pic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2234" y="-8099503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Wrap-Up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a 17">
            <a:extLst>
              <a:ext uri="{FF2B5EF4-FFF2-40B4-BE49-F238E27FC236}">
                <a16:creationId xmlns:a16="http://schemas.microsoft.com/office/drawing/2014/main" id="{08EBA86C-2A2C-386D-1986-21A1F0CD4E4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70BDFF4-323E-098D-864D-74D9E37C82E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Znak zapytania z wypełnieniem pełnym">
              <a:extLst>
                <a:ext uri="{FF2B5EF4-FFF2-40B4-BE49-F238E27FC236}">
                  <a16:creationId xmlns:a16="http://schemas.microsoft.com/office/drawing/2014/main" id="{055EB633-096E-7AF9-AB4C-99082625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55F695-9062-D121-699D-315C5372EBE1}"/>
              </a:ext>
            </a:extLst>
          </p:cNvPr>
          <p:cNvGrpSpPr/>
          <p:nvPr/>
        </p:nvGrpSpPr>
        <p:grpSpPr>
          <a:xfrm>
            <a:off x="718456" y="5886840"/>
            <a:ext cx="827314" cy="827314"/>
            <a:chOff x="137885" y="5908612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C628E1B-0865-C2E7-E006-E32511C63E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CDE51FCC-C26D-BE0C-E9A1-DE52340D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pic>
        <p:nvPicPr>
          <p:cNvPr id="11" name="Grafika 10" descr="Procesor z wypełnieniem pełnym">
            <a:extLst>
              <a:ext uri="{FF2B5EF4-FFF2-40B4-BE49-F238E27FC236}">
                <a16:creationId xmlns:a16="http://schemas.microsoft.com/office/drawing/2014/main" id="{EAF66FFD-9762-34D8-D5EA-0A3D463FCE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291" y="3690442"/>
            <a:ext cx="648000" cy="648000"/>
          </a:xfrm>
          <a:prstGeom prst="rect">
            <a:avLst/>
          </a:prstGeom>
        </p:spPr>
      </p:pic>
      <p:pic>
        <p:nvPicPr>
          <p:cNvPr id="2" name="Grafika 1" descr="Liczydło z wypełnieniem pełnym">
            <a:extLst>
              <a:ext uri="{FF2B5EF4-FFF2-40B4-BE49-F238E27FC236}">
                <a16:creationId xmlns:a16="http://schemas.microsoft.com/office/drawing/2014/main" id="{B77B9E33-78E5-FF8C-26FF-A4F68A40A3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0225" y="1333521"/>
            <a:ext cx="648000" cy="648000"/>
          </a:xfrm>
          <a:prstGeom prst="rect">
            <a:avLst/>
          </a:prstGeom>
        </p:spPr>
      </p:pic>
      <p:pic>
        <p:nvPicPr>
          <p:cNvPr id="3" name="Grafika 2" descr="Bambus z wypełnieniem pełnym">
            <a:extLst>
              <a:ext uri="{FF2B5EF4-FFF2-40B4-BE49-F238E27FC236}">
                <a16:creationId xmlns:a16="http://schemas.microsoft.com/office/drawing/2014/main" id="{09ED9533-D2B5-2BA6-1B62-C97BFDDD29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716" y="2454667"/>
            <a:ext cx="648000" cy="648000"/>
          </a:xfrm>
          <a:prstGeom prst="rect">
            <a:avLst/>
          </a:prstGeom>
        </p:spPr>
      </p:pic>
      <p:pic>
        <p:nvPicPr>
          <p:cNvPr id="4" name="Grafika 3" descr="Laptop z wypełnieniem pełnym">
            <a:extLst>
              <a:ext uri="{FF2B5EF4-FFF2-40B4-BE49-F238E27FC236}">
                <a16:creationId xmlns:a16="http://schemas.microsoft.com/office/drawing/2014/main" id="{7C250681-AA74-DBE5-4253-6D13CFF730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4801" y="4814808"/>
            <a:ext cx="648000" cy="648000"/>
          </a:xfrm>
          <a:prstGeom prst="rect">
            <a:avLst/>
          </a:prstGeom>
        </p:spPr>
      </p:pic>
      <p:pic>
        <p:nvPicPr>
          <p:cNvPr id="6" name="Grafika 5" descr="Liczydło z wypełnieniem pełnym">
            <a:extLst>
              <a:ext uri="{FF2B5EF4-FFF2-40B4-BE49-F238E27FC236}">
                <a16:creationId xmlns:a16="http://schemas.microsoft.com/office/drawing/2014/main" id="{F7499DF2-E339-3790-DDEE-084DCB0828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59229" y="1020400"/>
            <a:ext cx="3257489" cy="3257489"/>
          </a:xfrm>
          <a:prstGeom prst="rect">
            <a:avLst/>
          </a:prstGeom>
        </p:spPr>
      </p:pic>
      <p:pic>
        <p:nvPicPr>
          <p:cNvPr id="7" name="Grafika 6" descr="Bambus z wypełnieniem pełnym">
            <a:extLst>
              <a:ext uri="{FF2B5EF4-FFF2-40B4-BE49-F238E27FC236}">
                <a16:creationId xmlns:a16="http://schemas.microsoft.com/office/drawing/2014/main" id="{0299CD2F-4BB0-126F-84C7-FC78135F06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8266" y="1341377"/>
            <a:ext cx="2593824" cy="2593824"/>
          </a:xfrm>
          <a:prstGeom prst="rect">
            <a:avLst/>
          </a:prstGeom>
        </p:spPr>
      </p:pic>
      <p:pic>
        <p:nvPicPr>
          <p:cNvPr id="8" name="Grafika 7" descr="Laptop z wypełnieniem pełnym">
            <a:extLst>
              <a:ext uri="{FF2B5EF4-FFF2-40B4-BE49-F238E27FC236}">
                <a16:creationId xmlns:a16="http://schemas.microsoft.com/office/drawing/2014/main" id="{A0DCE65C-D56E-BB8F-EE85-64DB4C90B37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781308" y="3498381"/>
            <a:ext cx="3928853" cy="3928853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9F4E036-0F36-EEC8-8EEC-82B6C65E6E3F}"/>
              </a:ext>
            </a:extLst>
          </p:cNvPr>
          <p:cNvSpPr txBox="1"/>
          <p:nvPr/>
        </p:nvSpPr>
        <p:spPr>
          <a:xfrm>
            <a:off x="2030884" y="1882581"/>
            <a:ext cx="3617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🔷 MSA </a:t>
            </a:r>
            <a:r>
              <a:rPr lang="pl-PL" sz="3200" dirty="0" err="1"/>
              <a:t>is</a:t>
            </a:r>
            <a:r>
              <a:rPr lang="pl-PL" sz="3200" dirty="0"/>
              <a:t> a </a:t>
            </a:r>
            <a:r>
              <a:rPr lang="pl-PL" sz="3200" dirty="0" err="1"/>
              <a:t>key</a:t>
            </a:r>
            <a:r>
              <a:rPr lang="pl-PL" sz="3200" dirty="0"/>
              <a:t> </a:t>
            </a:r>
            <a:r>
              <a:rPr lang="pl-PL" sz="3200" dirty="0" err="1"/>
              <a:t>tool</a:t>
            </a:r>
            <a:r>
              <a:rPr lang="pl-PL" sz="3200" dirty="0"/>
              <a:t> in protein and </a:t>
            </a:r>
            <a:r>
              <a:rPr lang="pl-PL" sz="3200" dirty="0" err="1"/>
              <a:t>gene</a:t>
            </a:r>
            <a:r>
              <a:rPr lang="pl-PL" sz="3200" dirty="0"/>
              <a:t> </a:t>
            </a:r>
            <a:r>
              <a:rPr lang="pl-PL" sz="3200" dirty="0" err="1"/>
              <a:t>analysis</a:t>
            </a:r>
            <a:endParaRPr lang="pl-PL" sz="3200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198F161-67B0-2638-842D-93461696E0F7}"/>
              </a:ext>
            </a:extLst>
          </p:cNvPr>
          <p:cNvSpPr txBox="1"/>
          <p:nvPr/>
        </p:nvSpPr>
        <p:spPr>
          <a:xfrm>
            <a:off x="7042909" y="1628339"/>
            <a:ext cx="37712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🔷 </a:t>
            </a:r>
            <a:r>
              <a:rPr lang="pl-PL" sz="3200" dirty="0" err="1"/>
              <a:t>Instead</a:t>
            </a:r>
            <a:r>
              <a:rPr lang="pl-PL" sz="3200" dirty="0"/>
              <a:t> of </a:t>
            </a:r>
            <a:r>
              <a:rPr lang="pl-PL" sz="3200" dirty="0" err="1"/>
              <a:t>sequence</a:t>
            </a:r>
            <a:r>
              <a:rPr lang="pl-PL" sz="3200" dirty="0"/>
              <a:t> </a:t>
            </a:r>
            <a:r>
              <a:rPr lang="pl-PL" sz="3200" dirty="0" err="1"/>
              <a:t>homology</a:t>
            </a:r>
            <a:r>
              <a:rPr lang="pl-PL" sz="3200" dirty="0"/>
              <a:t> one </a:t>
            </a:r>
            <a:r>
              <a:rPr lang="pl-PL" sz="3200" dirty="0" err="1"/>
              <a:t>might</a:t>
            </a:r>
            <a:r>
              <a:rPr lang="pl-PL" sz="3200" dirty="0"/>
              <a:t> </a:t>
            </a:r>
            <a:r>
              <a:rPr lang="pl-PL" sz="3200" dirty="0" err="1"/>
              <a:t>use</a:t>
            </a:r>
            <a:r>
              <a:rPr lang="pl-PL" sz="3200" dirty="0"/>
              <a:t> </a:t>
            </a:r>
            <a:r>
              <a:rPr lang="pl-PL" sz="3200" dirty="0" err="1"/>
              <a:t>structural</a:t>
            </a:r>
            <a:r>
              <a:rPr lang="pl-PL" sz="3200" dirty="0"/>
              <a:t> </a:t>
            </a:r>
            <a:r>
              <a:rPr lang="pl-PL" sz="3200" dirty="0" err="1"/>
              <a:t>similarity</a:t>
            </a:r>
            <a:r>
              <a:rPr lang="pl-PL" sz="3200" dirty="0"/>
              <a:t> 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39FD8E04-E664-F3F4-5C46-E56AB44365F0}"/>
              </a:ext>
            </a:extLst>
          </p:cNvPr>
          <p:cNvSpPr txBox="1"/>
          <p:nvPr/>
        </p:nvSpPr>
        <p:spPr>
          <a:xfrm>
            <a:off x="2864159" y="4404160"/>
            <a:ext cx="37712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🔷 </a:t>
            </a:r>
            <a:r>
              <a:rPr lang="pl-PL" sz="3200" dirty="0" err="1"/>
              <a:t>Deep</a:t>
            </a:r>
            <a:r>
              <a:rPr lang="pl-PL" sz="3200" dirty="0"/>
              <a:t> learning </a:t>
            </a:r>
            <a:r>
              <a:rPr lang="pl-PL" sz="3200" dirty="0" err="1"/>
              <a:t>models</a:t>
            </a:r>
            <a:r>
              <a:rPr lang="pl-PL" sz="3200" dirty="0"/>
              <a:t> </a:t>
            </a:r>
            <a:r>
              <a:rPr lang="pl-PL" sz="3200" dirty="0" err="1"/>
              <a:t>solved</a:t>
            </a:r>
            <a:r>
              <a:rPr lang="pl-PL" sz="3200" dirty="0"/>
              <a:t> </a:t>
            </a:r>
            <a:r>
              <a:rPr lang="pl-PL" sz="3200" dirty="0" err="1"/>
              <a:t>many</a:t>
            </a:r>
            <a:r>
              <a:rPr lang="pl-PL" sz="3200" dirty="0"/>
              <a:t> </a:t>
            </a:r>
            <a:r>
              <a:rPr lang="pl-PL" sz="3200" dirty="0" err="1"/>
              <a:t>previously</a:t>
            </a:r>
            <a:r>
              <a:rPr lang="pl-PL" sz="3200" dirty="0"/>
              <a:t> </a:t>
            </a:r>
            <a:r>
              <a:rPr lang="pl-PL" sz="3200" dirty="0" err="1"/>
              <a:t>unsolved</a:t>
            </a:r>
            <a:r>
              <a:rPr lang="pl-PL" sz="3200" dirty="0"/>
              <a:t> </a:t>
            </a:r>
            <a:r>
              <a:rPr lang="pl-PL" sz="3200" dirty="0" err="1"/>
              <a:t>problems</a:t>
            </a:r>
            <a:endParaRPr lang="pl-PL" sz="3200"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682F5A5-4B4B-711A-D62F-EAC58071A598}"/>
              </a:ext>
            </a:extLst>
          </p:cNvPr>
          <p:cNvSpPr txBox="1"/>
          <p:nvPr/>
        </p:nvSpPr>
        <p:spPr>
          <a:xfrm>
            <a:off x="8012002" y="4431755"/>
            <a:ext cx="37712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3200" dirty="0"/>
              <a:t>🔷 We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currently</a:t>
            </a:r>
            <a:r>
              <a:rPr lang="pl-PL" sz="3200" dirty="0"/>
              <a:t> </a:t>
            </a:r>
            <a:r>
              <a:rPr lang="pl-PL" sz="3200" dirty="0" err="1"/>
              <a:t>facing</a:t>
            </a:r>
            <a:r>
              <a:rPr lang="pl-PL" sz="3200" dirty="0"/>
              <a:t> </a:t>
            </a:r>
            <a:r>
              <a:rPr lang="pl-PL" sz="3200" dirty="0" err="1"/>
              <a:t>completely</a:t>
            </a:r>
            <a:r>
              <a:rPr lang="pl-PL" sz="3200" dirty="0"/>
              <a:t> </a:t>
            </a:r>
            <a:r>
              <a:rPr lang="pl-PL" sz="3200" dirty="0" err="1"/>
              <a:t>new</a:t>
            </a:r>
            <a:r>
              <a:rPr lang="pl-PL" sz="3200" dirty="0"/>
              <a:t> </a:t>
            </a:r>
            <a:r>
              <a:rPr lang="pl-PL" sz="3200" dirty="0" err="1"/>
              <a:t>opening</a:t>
            </a:r>
            <a:r>
              <a:rPr lang="pl-PL" sz="3200" dirty="0"/>
              <a:t> in </a:t>
            </a:r>
            <a:r>
              <a:rPr lang="pl-PL" sz="3200" dirty="0" err="1"/>
              <a:t>biology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158DF-1B1F-E604-62B5-DA14BE2DF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4BB3ED3-FBD6-65B7-6427-64C7A1AD56BE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110CA12-A5A4-F623-4E19-377CC559507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Clustal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5B2E8D9C-711B-82FF-C594-D95F9A94CA3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5B2E8D9C-711B-82FF-C594-D95F9A94CA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C6FBFBF-5120-213F-AD55-B7EABBF14DF6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AC81719C-B164-3B14-BE26-403F4B89E73E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60E8B873-27AA-D9DC-0C4F-5636DB0D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26FCEC3-8E3A-BB3D-1B40-4FBAC7CF9A2F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8DFAF39-B2C1-EE44-A088-A00C67D2C4A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CB974E0-7050-CB1A-29D6-A10114907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5C057F5-B356-519D-8381-F28ABEA7E014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63CC7A2-638F-0623-8093-21611F0C659C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81F73117-B9D6-7348-38B1-4C2B9E55E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2E395FB8-517A-DA68-73BF-F74581866D7B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4A86D9A-4A9F-A1A6-C236-DA5629F828BF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72C5F7AC-774C-009A-E211-73BDC919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D8C923EF-251D-92F3-33CB-5877C5A8856D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6F3F28E8-52AF-B3F3-F8CD-2D51BF07C652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1A9665FB-EA5B-008E-9945-C02604501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D0696DB-6CFD-5412-1E2F-75D986950E83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FA79FD7B-1106-9FC6-A69D-2C0CF2C6BA50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228A82B7-8E82-B05F-1F61-BE0190F15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8E9C2338-2006-8944-8E27-5BAD333F53A0}"/>
              </a:ext>
            </a:extLst>
          </p:cNvPr>
          <p:cNvSpPr/>
          <p:nvPr/>
        </p:nvSpPr>
        <p:spPr>
          <a:xfrm>
            <a:off x="1869984" y="1333521"/>
            <a:ext cx="9505196" cy="100284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🪜 Builds alignment progressively using guide tree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3B78CCAD-A21A-C0D0-D99F-239A2956CDD1}"/>
              </a:ext>
            </a:extLst>
          </p:cNvPr>
          <p:cNvSpPr/>
          <p:nvPr/>
        </p:nvSpPr>
        <p:spPr>
          <a:xfrm>
            <a:off x="1865917" y="2803764"/>
            <a:ext cx="9505196" cy="106727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Simple and fast, but early errors propagate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D5BAC72-E450-25E4-01D1-A9EF3C662B7D}"/>
              </a:ext>
            </a:extLst>
          </p:cNvPr>
          <p:cNvSpPr/>
          <p:nvPr/>
        </p:nvSpPr>
        <p:spPr>
          <a:xfrm>
            <a:off x="1869983" y="4338441"/>
            <a:ext cx="9501129" cy="101843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💾 Produces standard Clustal format outputs</a:t>
            </a:r>
          </a:p>
        </p:txBody>
      </p:sp>
    </p:spTree>
    <p:extLst>
      <p:ext uri="{BB962C8B-B14F-4D97-AF65-F5344CB8AC3E}">
        <p14:creationId xmlns:p14="http://schemas.microsoft.com/office/powerpoint/2010/main" val="202518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60384-6983-01C9-5290-CA9E54F3E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6E042919-2704-1D07-9405-A6A838606E1A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58D7C4C6-4F19-4E66-7720-76E04A72D91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Clustal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41C73413-4EE0-56AF-7D7B-7ED6EF61B042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41C73413-4EE0-56AF-7D7B-7ED6EF61B0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6D0841F-1C5C-BB2B-E42F-B42C9432BFE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B3B6C570-5235-9B65-3A5F-D2D6105F9FE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B95D62A7-5134-FF94-D02B-EE62BFEF9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61F0A3C-E461-505D-2037-018C25C210C5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C1A1217-42E4-3C64-0191-CC1284BA6CD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04D98FD3-5EFE-24A6-48B0-959268B0E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EE2C079-CC5F-4E96-D495-C868D38B8A27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806DBC5-B077-1A36-9763-09DF238E9E94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224A34E1-65C1-D93C-841B-314977E3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CEAEEDB2-B76B-F10B-B11C-1EE8408E6BD8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8AE2691C-3BA4-4F03-C651-D51C8294B0AD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FBF78D07-2B1F-42A4-9F99-769921215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2C99B208-02C9-1C9A-37DE-05191251DB52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938385BC-E188-7C3B-62D1-9DE2DE84BF6B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90EDA0C3-54AF-4C1D-8F87-01BC50A4E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4D4C6B46-0B8F-2D61-3865-4B0EE6E4B10B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FB90C24-102F-D7E7-2A68-38FA45CAEB52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D6C89A45-86A8-E911-88B8-54E06A111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868A1E6E-7066-F8D7-E983-3E73A67A3C9F}"/>
              </a:ext>
            </a:extLst>
          </p:cNvPr>
          <p:cNvSpPr/>
          <p:nvPr/>
        </p:nvSpPr>
        <p:spPr>
          <a:xfrm>
            <a:off x="1857783" y="1122112"/>
            <a:ext cx="9505196" cy="103148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🧩 </a:t>
            </a:r>
            <a:r>
              <a:rPr lang="pl-PL" dirty="0" err="1"/>
              <a:t>Pairwise</a:t>
            </a:r>
            <a:r>
              <a:rPr lang="pl-PL" dirty="0"/>
              <a:t> </a:t>
            </a:r>
            <a:r>
              <a:rPr lang="pl-PL" dirty="0" err="1"/>
              <a:t>Alignment</a:t>
            </a:r>
            <a:r>
              <a:rPr lang="pl-PL" dirty="0"/>
              <a:t> – </a:t>
            </a:r>
            <a:r>
              <a:rPr lang="pl-PL" dirty="0" err="1"/>
              <a:t>Compute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pairwise</a:t>
            </a:r>
            <a:r>
              <a:rPr lang="pl-PL" dirty="0"/>
              <a:t> </a:t>
            </a:r>
            <a:r>
              <a:rPr lang="pl-PL" dirty="0" err="1"/>
              <a:t>sequence</a:t>
            </a:r>
            <a:r>
              <a:rPr lang="pl-PL" dirty="0"/>
              <a:t> </a:t>
            </a:r>
            <a:r>
              <a:rPr lang="pl-PL" dirty="0" err="1"/>
              <a:t>alignments</a:t>
            </a:r>
            <a:endParaRPr dirty="0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1724C223-15F9-29E7-8DAC-8DD873664E0C}"/>
              </a:ext>
            </a:extLst>
          </p:cNvPr>
          <p:cNvSpPr/>
          <p:nvPr/>
        </p:nvSpPr>
        <p:spPr>
          <a:xfrm>
            <a:off x="1865917" y="2249031"/>
            <a:ext cx="9505196" cy="103148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📊 </a:t>
            </a:r>
            <a:r>
              <a:rPr lang="pl-PL" dirty="0" err="1"/>
              <a:t>Distance</a:t>
            </a:r>
            <a:r>
              <a:rPr lang="pl-PL" dirty="0"/>
              <a:t> Matrix </a:t>
            </a:r>
            <a:r>
              <a:rPr lang="pl-PL" dirty="0" err="1"/>
              <a:t>Creation</a:t>
            </a:r>
            <a:r>
              <a:rPr lang="pl-PL" dirty="0"/>
              <a:t> – </a:t>
            </a:r>
            <a:r>
              <a:rPr lang="pl-PL" dirty="0" err="1"/>
              <a:t>Convert</a:t>
            </a:r>
            <a:r>
              <a:rPr lang="pl-PL" dirty="0"/>
              <a:t> </a:t>
            </a:r>
            <a:r>
              <a:rPr lang="pl-PL" dirty="0" err="1"/>
              <a:t>pairwise</a:t>
            </a:r>
            <a:r>
              <a:rPr lang="pl-PL" dirty="0"/>
              <a:t> </a:t>
            </a:r>
            <a:r>
              <a:rPr lang="pl-PL" dirty="0" err="1"/>
              <a:t>alignment</a:t>
            </a:r>
            <a:r>
              <a:rPr lang="pl-PL" dirty="0"/>
              <a:t> </a:t>
            </a:r>
            <a:r>
              <a:rPr lang="pl-PL" dirty="0" err="1"/>
              <a:t>scores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a </a:t>
            </a:r>
            <a:r>
              <a:rPr lang="pl-PL" dirty="0" err="1"/>
              <a:t>distance</a:t>
            </a:r>
            <a:r>
              <a:rPr lang="pl-PL" dirty="0"/>
              <a:t> matrix</a:t>
            </a:r>
            <a:endParaRPr dirty="0"/>
          </a:p>
        </p:txBody>
      </p:sp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01C438D4-F662-C12E-4117-F2BDB3E7762E}"/>
              </a:ext>
            </a:extLst>
          </p:cNvPr>
          <p:cNvSpPr/>
          <p:nvPr/>
        </p:nvSpPr>
        <p:spPr>
          <a:xfrm>
            <a:off x="1861850" y="3375950"/>
            <a:ext cx="9505196" cy="103148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🌳 Guide </a:t>
            </a:r>
            <a:r>
              <a:rPr lang="pl-PL" dirty="0" err="1"/>
              <a:t>Tree</a:t>
            </a:r>
            <a:r>
              <a:rPr lang="pl-PL" dirty="0"/>
              <a:t> Construction – </a:t>
            </a:r>
            <a:r>
              <a:rPr lang="pl-PL" dirty="0" err="1"/>
              <a:t>Build</a:t>
            </a:r>
            <a:r>
              <a:rPr lang="pl-PL" dirty="0"/>
              <a:t> a </a:t>
            </a:r>
            <a:r>
              <a:rPr lang="pl-PL" dirty="0" err="1"/>
              <a:t>guide</a:t>
            </a:r>
            <a:r>
              <a:rPr lang="pl-PL" dirty="0"/>
              <a:t> </a:t>
            </a:r>
            <a:r>
              <a:rPr lang="pl-PL" dirty="0" err="1"/>
              <a:t>tree</a:t>
            </a:r>
            <a:r>
              <a:rPr lang="pl-PL" dirty="0"/>
              <a:t> (</a:t>
            </a:r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Neighbor-Joining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UPGMA)</a:t>
            </a:r>
            <a:endParaRPr dirty="0"/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DB6E69C9-3191-E4EC-028C-105757969C46}"/>
              </a:ext>
            </a:extLst>
          </p:cNvPr>
          <p:cNvSpPr/>
          <p:nvPr/>
        </p:nvSpPr>
        <p:spPr>
          <a:xfrm>
            <a:off x="1857783" y="4502869"/>
            <a:ext cx="9505196" cy="1030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🔗 Progressive </a:t>
            </a:r>
            <a:r>
              <a:rPr lang="pl-PL" dirty="0" err="1"/>
              <a:t>Alignment</a:t>
            </a:r>
            <a:r>
              <a:rPr lang="pl-PL" dirty="0"/>
              <a:t> – </a:t>
            </a:r>
            <a:r>
              <a:rPr lang="pl-PL" dirty="0" err="1"/>
              <a:t>Align</a:t>
            </a:r>
            <a:r>
              <a:rPr lang="pl-PL" dirty="0"/>
              <a:t> </a:t>
            </a:r>
            <a:r>
              <a:rPr lang="pl-PL" dirty="0" err="1"/>
              <a:t>sequences</a:t>
            </a:r>
            <a:r>
              <a:rPr lang="pl-PL" dirty="0"/>
              <a:t> </a:t>
            </a:r>
            <a:r>
              <a:rPr lang="pl-PL" dirty="0" err="1"/>
              <a:t>progressively</a:t>
            </a:r>
            <a:r>
              <a:rPr lang="pl-PL" dirty="0"/>
              <a:t> </a:t>
            </a:r>
            <a:r>
              <a:rPr lang="pl-PL" dirty="0" err="1"/>
              <a:t>following</a:t>
            </a:r>
            <a:r>
              <a:rPr lang="pl-PL" dirty="0"/>
              <a:t> the </a:t>
            </a:r>
            <a:r>
              <a:rPr lang="pl-PL" dirty="0" err="1"/>
              <a:t>branching</a:t>
            </a:r>
            <a:r>
              <a:rPr lang="pl-PL" dirty="0"/>
              <a:t> order of the </a:t>
            </a:r>
            <a:r>
              <a:rPr lang="pl-PL" dirty="0" err="1"/>
              <a:t>guide</a:t>
            </a:r>
            <a:r>
              <a:rPr lang="pl-PL" dirty="0"/>
              <a:t> </a:t>
            </a:r>
            <a:r>
              <a:rPr lang="pl-PL" dirty="0" err="1"/>
              <a:t>tree</a:t>
            </a:r>
            <a:endParaRPr dirty="0"/>
          </a:p>
        </p:txBody>
      </p: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04B902EA-FA7C-4EC9-D21E-DC7C0B64B858}"/>
              </a:ext>
            </a:extLst>
          </p:cNvPr>
          <p:cNvSpPr/>
          <p:nvPr/>
        </p:nvSpPr>
        <p:spPr>
          <a:xfrm>
            <a:off x="1857783" y="5628329"/>
            <a:ext cx="9505196" cy="103003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🧵 Profile </a:t>
            </a:r>
            <a:r>
              <a:rPr lang="pl-PL" dirty="0" err="1"/>
              <a:t>Alignment</a:t>
            </a:r>
            <a:r>
              <a:rPr lang="pl-PL" dirty="0"/>
              <a:t> –</a:t>
            </a:r>
            <a:r>
              <a:rPr lang="pl-PL" dirty="0" err="1"/>
              <a:t>align</a:t>
            </a:r>
            <a:r>
              <a:rPr lang="pl-PL" dirty="0"/>
              <a:t> </a:t>
            </a:r>
            <a:r>
              <a:rPr lang="pl-PL" dirty="0" err="1"/>
              <a:t>groups</a:t>
            </a:r>
            <a:r>
              <a:rPr lang="pl-PL" dirty="0"/>
              <a:t> of </a:t>
            </a:r>
            <a:r>
              <a:rPr lang="pl-PL" dirty="0" err="1"/>
              <a:t>sequences</a:t>
            </a:r>
            <a:r>
              <a:rPr lang="pl-PL" dirty="0"/>
              <a:t> </a:t>
            </a:r>
            <a:r>
              <a:rPr lang="pl-PL" dirty="0" err="1"/>
              <a:t>instead</a:t>
            </a:r>
            <a:r>
              <a:rPr lang="pl-PL" dirty="0"/>
              <a:t> of </a:t>
            </a:r>
            <a:r>
              <a:rPr lang="pl-PL" dirty="0" err="1"/>
              <a:t>individual</a:t>
            </a:r>
            <a:r>
              <a:rPr lang="pl-PL" dirty="0"/>
              <a:t> </a:t>
            </a:r>
            <a:r>
              <a:rPr lang="pl-PL" dirty="0" err="1"/>
              <a:t>sequences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902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24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377BA-AA34-549F-70F8-AC45EDC40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63EA6E8A-43F7-9E7B-E020-CEA2187C2309}"/>
              </a:ext>
            </a:extLst>
          </p:cNvPr>
          <p:cNvSpPr/>
          <p:nvPr/>
        </p:nvSpPr>
        <p:spPr>
          <a:xfrm>
            <a:off x="6812962" y="1164437"/>
            <a:ext cx="3555360" cy="5616627"/>
          </a:xfrm>
          <a:prstGeom prst="roundRect">
            <a:avLst>
              <a:gd name="adj" fmla="val 439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zaokrąglony 2">
            <a:extLst>
              <a:ext uri="{FF2B5EF4-FFF2-40B4-BE49-F238E27FC236}">
                <a16:creationId xmlns:a16="http://schemas.microsoft.com/office/drawing/2014/main" id="{DB3D51E2-BC88-E2F4-01CA-641DA32306A8}"/>
              </a:ext>
            </a:extLst>
          </p:cNvPr>
          <p:cNvSpPr/>
          <p:nvPr/>
        </p:nvSpPr>
        <p:spPr>
          <a:xfrm>
            <a:off x="2743200" y="1426267"/>
            <a:ext cx="2794000" cy="5183716"/>
          </a:xfrm>
          <a:prstGeom prst="roundRect">
            <a:avLst>
              <a:gd name="adj" fmla="val 4394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77898C07-14BF-70F1-AD82-7FBC864B65F5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2" name="Tytuł 1">
            <a:extLst>
              <a:ext uri="{FF2B5EF4-FFF2-40B4-BE49-F238E27FC236}">
                <a16:creationId xmlns:a16="http://schemas.microsoft.com/office/drawing/2014/main" id="{70799853-511A-A27E-41B5-825C06F89CA5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ClustalW</a:t>
            </a:r>
            <a:r>
              <a:rPr lang="pl-PL" cap="small" spc="300" dirty="0">
                <a:latin typeface="Cambria" panose="02040503050406030204" pitchFamily="18" charset="0"/>
              </a:rPr>
              <a:t> vs </a:t>
            </a:r>
            <a:r>
              <a:rPr lang="pl-PL" cap="small" spc="300" dirty="0" err="1">
                <a:latin typeface="Cambria" panose="02040503050406030204" pitchFamily="18" charset="0"/>
              </a:rPr>
              <a:t>ClustalO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93BD2E57-5CE2-9E18-8449-9C670CFE9C2D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93BD2E57-5CE2-9E18-8449-9C670CFE9C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9001700-A77D-EA46-40B2-5CDDB7DF960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7D493E4B-FDA3-ED0D-E9A0-7DC53B80D863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33786FAA-709B-A838-E29A-78143E8FE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2024D26-9347-099E-BFA9-4A373A2FC30B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F40FD08-D415-265A-A1EC-A677651B52CB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55716224-276B-E77D-98BC-0136ECD8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73B1B0E-073F-E993-6EE5-39CEB632E06C}"/>
              </a:ext>
            </a:extLst>
          </p:cNvPr>
          <p:cNvGrpSpPr/>
          <p:nvPr/>
        </p:nvGrpSpPr>
        <p:grpSpPr>
          <a:xfrm>
            <a:off x="171059" y="4746096"/>
            <a:ext cx="827314" cy="827314"/>
            <a:chOff x="171059" y="4746096"/>
            <a:chExt cx="827314" cy="827314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9D560E9-26CF-12E0-1960-51E5C2473756}"/>
                </a:ext>
              </a:extLst>
            </p:cNvPr>
            <p:cNvSpPr/>
            <p:nvPr/>
          </p:nvSpPr>
          <p:spPr>
            <a:xfrm>
              <a:off x="171059" y="474609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25" name="Grafika 24" descr="Laptop z wypełnieniem pełnym">
              <a:extLst>
                <a:ext uri="{FF2B5EF4-FFF2-40B4-BE49-F238E27FC236}">
                  <a16:creationId xmlns:a16="http://schemas.microsoft.com/office/drawing/2014/main" id="{34892728-312A-225C-D52A-2B3A5C0FD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4801" y="4814808"/>
              <a:ext cx="648000" cy="648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26C15C37-3C37-F65B-74C0-F55EAAD304E3}"/>
              </a:ext>
            </a:extLst>
          </p:cNvPr>
          <p:cNvGrpSpPr/>
          <p:nvPr/>
        </p:nvGrpSpPr>
        <p:grpSpPr>
          <a:xfrm>
            <a:off x="151275" y="3600785"/>
            <a:ext cx="827314" cy="827314"/>
            <a:chOff x="151275" y="3600785"/>
            <a:chExt cx="827314" cy="827314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B3E5FD89-49D9-1E98-336A-8393B6F6E058}"/>
                </a:ext>
              </a:extLst>
            </p:cNvPr>
            <p:cNvSpPr/>
            <p:nvPr/>
          </p:nvSpPr>
          <p:spPr>
            <a:xfrm>
              <a:off x="151275" y="3600785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38" name="Grafika 37" descr="Procesor z wypełnieniem pełnym">
              <a:extLst>
                <a:ext uri="{FF2B5EF4-FFF2-40B4-BE49-F238E27FC236}">
                  <a16:creationId xmlns:a16="http://schemas.microsoft.com/office/drawing/2014/main" id="{4B6DC28E-8C64-9AF9-3EE2-79C9287FF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291" y="3690442"/>
              <a:ext cx="648000" cy="648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42475E2A-8473-7B42-4522-7E0E06230C31}"/>
              </a:ext>
            </a:extLst>
          </p:cNvPr>
          <p:cNvGrpSpPr/>
          <p:nvPr/>
        </p:nvGrpSpPr>
        <p:grpSpPr>
          <a:xfrm>
            <a:off x="737870" y="1243864"/>
            <a:ext cx="827314" cy="827314"/>
            <a:chOff x="151275" y="1243864"/>
            <a:chExt cx="827314" cy="827314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6D8A97A-7C46-9746-A9ED-C5B4815658BF}"/>
                </a:ext>
              </a:extLst>
            </p:cNvPr>
            <p:cNvSpPr/>
            <p:nvPr/>
          </p:nvSpPr>
          <p:spPr>
            <a:xfrm>
              <a:off x="151275" y="1243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1" name="Grafika 40" descr="Liczydło z wypełnieniem pełnym">
              <a:extLst>
                <a:ext uri="{FF2B5EF4-FFF2-40B4-BE49-F238E27FC236}">
                  <a16:creationId xmlns:a16="http://schemas.microsoft.com/office/drawing/2014/main" id="{AA3B586C-1BBC-1E4F-DB0B-6F7184E52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0225" y="1333521"/>
              <a:ext cx="648000" cy="648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C3D04B74-6D71-FC75-E688-CFD3B9725F01}"/>
              </a:ext>
            </a:extLst>
          </p:cNvPr>
          <p:cNvGrpSpPr/>
          <p:nvPr/>
        </p:nvGrpSpPr>
        <p:grpSpPr>
          <a:xfrm>
            <a:off x="171059" y="2365010"/>
            <a:ext cx="827314" cy="827314"/>
            <a:chOff x="171059" y="236501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8B158170-F81B-11E2-8A6E-E7C2F7FEDB23}"/>
                </a:ext>
              </a:extLst>
            </p:cNvPr>
            <p:cNvSpPr/>
            <p:nvPr/>
          </p:nvSpPr>
          <p:spPr>
            <a:xfrm>
              <a:off x="171059" y="236501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44" name="Grafika 43" descr="Bambus z wypełnieniem pełnym">
              <a:extLst>
                <a:ext uri="{FF2B5EF4-FFF2-40B4-BE49-F238E27FC236}">
                  <a16:creationId xmlns:a16="http://schemas.microsoft.com/office/drawing/2014/main" id="{B683AD25-0D0D-413C-437D-AD23CAB45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60716" y="2454667"/>
              <a:ext cx="648000" cy="648000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09D109D-3EFD-76CA-442F-67FBC637D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426267"/>
            <a:ext cx="3175000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681A793-E0E1-B9AE-0785-C3BC4560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42" y="1243864"/>
            <a:ext cx="3175000" cy="55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78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21235</TotalTime>
  <Words>3056</Words>
  <Application>Microsoft Macintosh PowerPoint</Application>
  <PresentationFormat>Panoramiczny</PresentationFormat>
  <Paragraphs>738</Paragraphs>
  <Slides>65</Slides>
  <Notes>4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65</vt:i4>
      </vt:variant>
    </vt:vector>
  </HeadingPairs>
  <TitlesOfParts>
    <vt:vector size="71" baseType="lpstr">
      <vt:lpstr>Aptos</vt:lpstr>
      <vt:lpstr>Arial</vt:lpstr>
      <vt:lpstr>Calibri</vt:lpstr>
      <vt:lpstr>Cambria</vt:lpstr>
      <vt:lpstr>Courier New</vt:lpstr>
      <vt:lpstr>Office Theme</vt:lpstr>
      <vt:lpstr>    MSA and Structural homology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59</cp:revision>
  <dcterms:created xsi:type="dcterms:W3CDTF">2013-01-27T09:14:16Z</dcterms:created>
  <dcterms:modified xsi:type="dcterms:W3CDTF">2025-10-30T04:01:23Z</dcterms:modified>
  <cp:category/>
</cp:coreProperties>
</file>